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5" r:id="rId5"/>
    <p:sldId id="260" r:id="rId6"/>
    <p:sldId id="266" r:id="rId7"/>
    <p:sldId id="272" r:id="rId8"/>
    <p:sldId id="273" r:id="rId9"/>
    <p:sldId id="259" r:id="rId10"/>
    <p:sldId id="264" r:id="rId11"/>
    <p:sldId id="300" r:id="rId12"/>
    <p:sldId id="314" r:id="rId13"/>
    <p:sldId id="302" r:id="rId14"/>
    <p:sldId id="320" r:id="rId15"/>
    <p:sldId id="316" r:id="rId16"/>
    <p:sldId id="303" r:id="rId17"/>
    <p:sldId id="317" r:id="rId18"/>
    <p:sldId id="304" r:id="rId19"/>
    <p:sldId id="306" r:id="rId20"/>
    <p:sldId id="319" r:id="rId21"/>
    <p:sldId id="321" r:id="rId22"/>
    <p:sldId id="322" r:id="rId23"/>
    <p:sldId id="323" r:id="rId24"/>
    <p:sldId id="308" r:id="rId25"/>
    <p:sldId id="318" r:id="rId26"/>
    <p:sldId id="325" r:id="rId27"/>
    <p:sldId id="309" r:id="rId28"/>
    <p:sldId id="310" r:id="rId29"/>
    <p:sldId id="311" r:id="rId30"/>
    <p:sldId id="324" r:id="rId31"/>
    <p:sldId id="312" r:id="rId32"/>
    <p:sldId id="332" r:id="rId33"/>
    <p:sldId id="331" r:id="rId34"/>
    <p:sldId id="313" r:id="rId35"/>
    <p:sldId id="333" r:id="rId36"/>
    <p:sldId id="330" r:id="rId37"/>
    <p:sldId id="281" r:id="rId38"/>
    <p:sldId id="276" r:id="rId39"/>
    <p:sldId id="277" r:id="rId40"/>
    <p:sldId id="268" r:id="rId41"/>
    <p:sldId id="282" r:id="rId42"/>
  </p:sldIdLst>
  <p:sldSz cx="12192000" cy="6858000"/>
  <p:notesSz cx="6858000" cy="9144000"/>
  <p:embeddedFontLst>
    <p:embeddedFont>
      <p:font typeface="Arial Black" panose="020B0A04020102020204" pitchFamily="34" charset="0"/>
      <p:bold r:id="rId44"/>
    </p:embeddedFont>
    <p:embeddedFont>
      <p:font typeface="나눔스퀘어 Light" panose="020B0600000101010101" pitchFamily="50" charset="-127"/>
      <p:regular r:id="rId45"/>
    </p:embeddedFont>
    <p:embeddedFont>
      <p:font typeface="나눔스퀘어 Bold" panose="020B0600000101010101" pitchFamily="50" charset="-127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059"/>
    <a:srgbClr val="867A6C"/>
    <a:srgbClr val="F0CAB6"/>
    <a:srgbClr val="E6E6E6"/>
    <a:srgbClr val="C7905A"/>
    <a:srgbClr val="DDBC9C"/>
    <a:srgbClr val="4F4F4F"/>
    <a:srgbClr val="584C46"/>
    <a:srgbClr val="F5B96D"/>
    <a:srgbClr val="A1978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4" autoAdjust="0"/>
    <p:restoredTop sz="80572" autoAdjust="0"/>
  </p:normalViewPr>
  <p:slideViewPr>
    <p:cSldViewPr snapToGrid="0" showGuides="1">
      <p:cViewPr varScale="1">
        <p:scale>
          <a:sx n="135" d="100"/>
          <a:sy n="135" d="100"/>
        </p:scale>
        <p:origin x="1280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1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17B98-A971-48B2-9F97-3BA3E380E47E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BBE65-8284-4A91-AB38-9443AE40A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5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600"/>
              </a:spcBef>
              <a:buNone/>
            </a:pPr>
            <a:r>
              <a:rPr lang="ko-KR" altLang="en-US" dirty="0" smtClean="0"/>
              <a:t>이제부터 월드 전체를 구성하는 큰 흐름을 간략히 소개하고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 </a:t>
            </a:r>
            <a:r>
              <a:rPr lang="ko-KR" altLang="en-US" dirty="0" err="1" smtClean="0"/>
              <a:t>모듈별로</a:t>
            </a:r>
            <a:r>
              <a:rPr lang="ko-KR" altLang="en-US" dirty="0" smtClean="0"/>
              <a:t> 개발된 내용이 </a:t>
            </a:r>
            <a:r>
              <a:rPr lang="en-US" altLang="ko-KR" dirty="0" smtClean="0"/>
              <a:t>SRS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</a:t>
            </a:r>
            <a:r>
              <a:rPr lang="en-US" altLang="ko-KR" baseline="0" dirty="0" smtClean="0"/>
              <a:t>SDS</a:t>
            </a:r>
            <a:r>
              <a:rPr lang="ko-KR" altLang="en-US" dirty="0" smtClean="0"/>
              <a:t> 대비 특이사항이 있었는지에 대하여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BBE65-8284-4A91-AB38-9443AE40AC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30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이에 따른 타이머 또한 구현되었습니다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BBE65-8284-4A91-AB38-9443AE40AC7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94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요구사항</a:t>
            </a:r>
            <a:r>
              <a:rPr lang="ko-KR" altLang="en-US" baseline="0" dirty="0" smtClean="0"/>
              <a:t> 명세서에 작성하지 않은 보드와 타이머 </a:t>
            </a:r>
            <a:r>
              <a:rPr lang="ko-KR" altLang="en-US" baseline="0" dirty="0" err="1" smtClean="0"/>
              <a:t>모듈간에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인터랙션을</a:t>
            </a:r>
            <a:r>
              <a:rPr lang="ko-KR" altLang="en-US" baseline="0" dirty="0" smtClean="0"/>
              <a:t> 추가하여 템플릿을 통하여 </a:t>
            </a:r>
            <a:r>
              <a:rPr lang="ko-KR" altLang="en-US" baseline="0" dirty="0" err="1" smtClean="0"/>
              <a:t>아젠다와</a:t>
            </a:r>
            <a:r>
              <a:rPr lang="ko-KR" altLang="en-US" baseline="0" dirty="0" smtClean="0"/>
              <a:t> 타이머를 모두 업데이트하도록 만들었습니다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BBE65-8284-4A91-AB38-9443AE40AC7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699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마지막으로 발언권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를 위한 오브젝트 </a:t>
            </a:r>
            <a:r>
              <a:rPr lang="en-US" altLang="ko-KR" dirty="0" smtClean="0"/>
              <a:t>2</a:t>
            </a:r>
            <a:r>
              <a:rPr lang="ko-KR" altLang="en-US" dirty="0" smtClean="0"/>
              <a:t>기를 배치하여 학생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토론하는 당사자가 발언권을 요청할 수 있도록 하였습니다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BBE65-8284-4A91-AB38-9443AE40AC7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263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718cd4dc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718cd4dc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 사진들은 </a:t>
            </a:r>
            <a:r>
              <a:rPr lang="ko">
                <a:solidFill>
                  <a:schemeClr val="dk1"/>
                </a:solidFill>
              </a:rPr>
              <a:t>debate module과 관련하여 </a:t>
            </a:r>
            <a:r>
              <a:rPr lang="ko"/>
              <a:t>요구사항 명세서를 통해 언급된, use case example 중 일부를 나타낸 것입니다. 월드 내에 구현되어 반영된 최종 결과물 debate 모듈도 해당 use case example들 처럼 candidate가 단수 일때와 복수일 때의 경우들을 나누어 상황을 처리할 수 있게끔 설계가 되었습니다.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0029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718cd4dc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718cd4dc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이처럼 서브모듈들은 전부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작성한 디자인 명세서의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sequence diagram </a:t>
            </a:r>
            <a:r>
              <a:rPr lang="ko-KR" altLang="en-US" dirty="0" smtClean="0"/>
              <a:t>에 기술되어 있는 내용을 충족하여 반영되었습니다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91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718cd4d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718cd4d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다음은 보드 모듈입니다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Notice</a:t>
            </a:r>
            <a:r>
              <a:rPr lang="en-US" altLang="ko-KR" baseline="0" dirty="0" smtClean="0"/>
              <a:t> board</a:t>
            </a:r>
            <a:r>
              <a:rPr lang="ko-KR" altLang="en-US" baseline="0" dirty="0" smtClean="0"/>
              <a:t>와</a:t>
            </a:r>
            <a:r>
              <a:rPr lang="en-US" altLang="ko-KR" baseline="0" dirty="0" smtClean="0"/>
              <a:t> Free </a:t>
            </a:r>
            <a:r>
              <a:rPr lang="ko-KR" altLang="en-US" baseline="0" dirty="0" smtClean="0"/>
              <a:t>보드의 경우 권한의 유무</a:t>
            </a:r>
            <a:r>
              <a:rPr lang="en-US" altLang="ko-KR" baseline="0" dirty="0" smtClean="0"/>
              <a:t>, Q&amp;A </a:t>
            </a:r>
            <a:r>
              <a:rPr lang="ko-KR" altLang="en-US" baseline="0" dirty="0" smtClean="0"/>
              <a:t>보드의 경우 댓글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정도의 차이가 있기 때문에 한번에 설명하도록 하겠습니다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050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718cd4dc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718cd4dc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 smtClean="0">
                <a:solidFill>
                  <a:schemeClr val="dk1"/>
                </a:solidFill>
              </a:rPr>
              <a:t>보고 </a:t>
            </a:r>
            <a:r>
              <a:rPr lang="ko" dirty="0">
                <a:solidFill>
                  <a:schemeClr val="dk1"/>
                </a:solidFill>
              </a:rPr>
              <a:t>계시는 사진들은 Board module을 구성하는 서브모듈 중 자유게시판과 질문게시판의 기능 이 담긴 화면입니다.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489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718cd4dc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718cd4dc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마찬가지로 Board module에 관해 명세서에 언급된 요구사항 및 디자인 내용 중 일부를 발췌한 것들이며 대부분의 경우 문서 상 명세화 된 내용과 일치하게 개발이 완료되었습니다.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191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718cd4dc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718cd4dc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한편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슬라이드에서는 </a:t>
            </a:r>
            <a:r>
              <a:rPr lang="en-US" altLang="ko-KR" dirty="0" smtClean="0"/>
              <a:t>board </a:t>
            </a:r>
            <a:r>
              <a:rPr lang="ko-KR" altLang="en-US" dirty="0" smtClean="0"/>
              <a:t>모듈 구현 상에 있어 가졌던 한계와 관련된 내용을 보여줍니다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왼쪽은 </a:t>
            </a:r>
            <a:r>
              <a:rPr lang="en-US" altLang="ko-KR" dirty="0" smtClean="0"/>
              <a:t>SRS</a:t>
            </a:r>
            <a:r>
              <a:rPr lang="ko-KR" altLang="en-US" dirty="0" smtClean="0"/>
              <a:t>에서의 그림이며 자유게시판의 </a:t>
            </a:r>
            <a:r>
              <a:rPr lang="ko-KR" altLang="en-US" dirty="0" err="1" smtClean="0"/>
              <a:t>메뉴화면</a:t>
            </a:r>
            <a:r>
              <a:rPr lang="ko-KR" altLang="en-US" dirty="0" smtClean="0"/>
              <a:t> 중 좋아요 기능이 포함되어 있음을 나타내지만 오른쪽 월드 상에 구현된 기능에는 좋아요 기능은 포함되지 않았습니다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해당 문제점은 우동 내에서 스트링 배열 변수는 동기화를 지원하지 않는다는 점으로부터 발생합니다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현재로서는 </a:t>
            </a:r>
            <a:r>
              <a:rPr lang="en-US" altLang="ko-KR" dirty="0" smtClean="0"/>
              <a:t>VRC SDK </a:t>
            </a:r>
            <a:r>
              <a:rPr lang="ko-KR" altLang="en-US" dirty="0" smtClean="0"/>
              <a:t>공식으로 </a:t>
            </a:r>
            <a:r>
              <a:rPr lang="en-US" altLang="ko-KR" dirty="0" smtClean="0"/>
              <a:t>string[] sync</a:t>
            </a:r>
            <a:r>
              <a:rPr lang="ko-KR" altLang="en-US" dirty="0" smtClean="0"/>
              <a:t>에 대한 이슈를 인지하고 있는 상태로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현재는 로컬에 한정적으로 기능이 동작하고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추후 해당 이슈가 해결된다면 처음 의도한 대로 좋아요 기능이 추가된 게시판이 동작할 것으로 예상됩니다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또는 별도 외부의 데이터베이스와 </a:t>
            </a:r>
            <a:r>
              <a:rPr lang="en-US" altLang="ko-KR" dirty="0" smtClean="0"/>
              <a:t>VRC</a:t>
            </a:r>
            <a:r>
              <a:rPr lang="ko-KR" altLang="en-US" dirty="0" smtClean="0"/>
              <a:t>이 상호작용을 지원하게 된다면 더욱 안정적이고 확실한 게시판을 구현할 수 있을 것으로 예상됩니다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812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718cd4d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718cd4d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</a:t>
            </a:r>
            <a:r>
              <a:rPr lang="en-US" altLang="ko-KR" dirty="0" smtClean="0"/>
              <a:t>vote and survey </a:t>
            </a:r>
            <a:r>
              <a:rPr lang="ko-KR" altLang="en-US" dirty="0" smtClean="0"/>
              <a:t>모듈입니다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해당 모듈은 투표를 생성하는 </a:t>
            </a:r>
            <a:r>
              <a:rPr lang="en-US" altLang="ko-KR" dirty="0" smtClean="0"/>
              <a:t>process management </a:t>
            </a:r>
            <a:r>
              <a:rPr lang="ko-KR" altLang="en-US" dirty="0" smtClean="0"/>
              <a:t>모듈과 투표를 진행하는 </a:t>
            </a:r>
            <a:r>
              <a:rPr lang="en-US" altLang="ko-KR" dirty="0" smtClean="0"/>
              <a:t>vote </a:t>
            </a:r>
            <a:r>
              <a:rPr lang="ko-KR" altLang="en-US" dirty="0" smtClean="0"/>
              <a:t>모듈로 구성됩니다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25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718cd4d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718cd4d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다음은 프로젝트가 반영된 월드 전체의 구조를 나타낸 그림입니다. </a:t>
            </a:r>
            <a:r>
              <a:rPr lang="ko" dirty="0">
                <a:solidFill>
                  <a:schemeClr val="dk1"/>
                </a:solidFill>
              </a:rPr>
              <a:t>world instance owner 혹은 wolrd user들이 </a:t>
            </a:r>
            <a:r>
              <a:rPr lang="ko" dirty="0"/>
              <a:t>VRCHAT server를 로그인 한 뒤 프로젝트 월드 인스턴스에 접근하게 됩니다. 프로젝트 월드에는 크게 4가지의 의미 단위로 묶여 기능을 수행하는 모듈들이 포함되어 있습니다. </a:t>
            </a:r>
            <a:endParaRPr lang="en-US" altLang="ko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각 </a:t>
            </a:r>
            <a:r>
              <a:rPr lang="ko" dirty="0"/>
              <a:t>모듈들은,  </a:t>
            </a:r>
            <a:endParaRPr lang="en-US" altLang="ko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Video </a:t>
            </a:r>
            <a:r>
              <a:rPr lang="ko" dirty="0"/>
              <a:t>content 및 사진 전시를 관람할 수 있는 Visual Exhibition 모듈, </a:t>
            </a:r>
            <a:endParaRPr lang="en-US" altLang="ko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후보자와 참여자 간 토론하는 장소 및 관련 기능을 제공하는 </a:t>
            </a:r>
            <a:r>
              <a:rPr lang="en-US" altLang="ko-KR" dirty="0" smtClean="0"/>
              <a:t>Debate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,</a:t>
            </a:r>
            <a:endParaRPr lang="en-US" altLang="ko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자유게시판과 </a:t>
            </a:r>
            <a:r>
              <a:rPr lang="ko" dirty="0"/>
              <a:t>질의응답 게시판, 공지사항을 통해 기록된 내용을 확인 하고 등록할 수 있는 Board 모듈, </a:t>
            </a:r>
            <a:endParaRPr lang="en-US" altLang="ko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지지하는 </a:t>
            </a:r>
            <a:r>
              <a:rPr lang="ko" dirty="0"/>
              <a:t>후보자를 투표하는 과정이 담긴 Vote &amp; Survey </a:t>
            </a:r>
            <a:r>
              <a:rPr lang="ko" dirty="0" smtClean="0"/>
              <a:t>모듈</a:t>
            </a:r>
            <a:r>
              <a:rPr lang="ko-KR" altLang="en-US" dirty="0" smtClean="0"/>
              <a:t>로 구성되어 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408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718cd4d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718cd4d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Voting process management</a:t>
            </a:r>
            <a:r>
              <a:rPr lang="ko-KR" altLang="en-US" dirty="0" smtClean="0"/>
              <a:t>를 수행하는 </a:t>
            </a:r>
            <a:r>
              <a:rPr lang="ko-KR" altLang="en-US" dirty="0" err="1" smtClean="0"/>
              <a:t>서브모듈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27312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718cd4d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718cd4d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SRS</a:t>
            </a:r>
            <a:r>
              <a:rPr lang="ko-KR" altLang="en-US" dirty="0" smtClean="0"/>
              <a:t>에 담긴 </a:t>
            </a:r>
            <a:r>
              <a:rPr lang="en-US" altLang="ko-KR" dirty="0" smtClean="0"/>
              <a:t>use case </a:t>
            </a:r>
            <a:r>
              <a:rPr lang="en-US" altLang="ko-KR" dirty="0" err="1" smtClean="0"/>
              <a:t>exampl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SDS</a:t>
            </a:r>
            <a:r>
              <a:rPr lang="ko-KR" altLang="en-US" dirty="0" smtClean="0"/>
              <a:t>에 담긴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sequence diagram</a:t>
            </a:r>
            <a:r>
              <a:rPr lang="ko-KR" altLang="en-US" dirty="0" smtClean="0"/>
              <a:t>에 언급된 내용대로 </a:t>
            </a:r>
            <a:r>
              <a:rPr lang="ko-KR" altLang="en-US" dirty="0" smtClean="0">
                <a:solidFill>
                  <a:schemeClr val="dk1"/>
                </a:solidFill>
              </a:rPr>
              <a:t>프로세스가 수행되는 전체적인 흐름은 일치하게 동작됨을 </a:t>
            </a:r>
            <a:r>
              <a:rPr lang="ko-KR" altLang="en-US" dirty="0" smtClean="0"/>
              <a:t>확인하였습니다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989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718cd4d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718cd4d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target voters </a:t>
            </a:r>
            <a:r>
              <a:rPr lang="ko-KR" altLang="en-US" dirty="0" smtClean="0">
                <a:solidFill>
                  <a:schemeClr val="dk1"/>
                </a:solidFill>
              </a:rPr>
              <a:t>등과 같은 내용을 </a:t>
            </a:r>
            <a:r>
              <a:rPr lang="ko-KR" altLang="en-US" dirty="0" err="1" smtClean="0">
                <a:solidFill>
                  <a:schemeClr val="dk1"/>
                </a:solidFill>
              </a:rPr>
              <a:t>입력받는다고</a:t>
            </a:r>
            <a:r>
              <a:rPr lang="ko-KR" altLang="en-US" dirty="0" smtClean="0">
                <a:solidFill>
                  <a:schemeClr val="dk1"/>
                </a:solidFill>
              </a:rPr>
              <a:t> 하였으나 투표 이름과 </a:t>
            </a:r>
            <a:r>
              <a:rPr lang="en-US" altLang="ko-KR" dirty="0" smtClean="0">
                <a:solidFill>
                  <a:schemeClr val="dk1"/>
                </a:solidFill>
              </a:rPr>
              <a:t>target voter </a:t>
            </a:r>
            <a:r>
              <a:rPr lang="ko-KR" altLang="en-US" dirty="0" smtClean="0">
                <a:solidFill>
                  <a:schemeClr val="dk1"/>
                </a:solidFill>
              </a:rPr>
              <a:t>부분이 겹친다고</a:t>
            </a:r>
            <a:r>
              <a:rPr lang="ko-KR" altLang="en-US" baseline="0" dirty="0" smtClean="0">
                <a:solidFill>
                  <a:schemeClr val="dk1"/>
                </a:solidFill>
              </a:rPr>
              <a:t> 판단하여 생략하였고</a:t>
            </a:r>
            <a:r>
              <a:rPr lang="en-US" altLang="ko-KR" baseline="0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대상자 설정은 미리 </a:t>
            </a:r>
            <a:r>
              <a:rPr lang="ko-KR" altLang="en-US" dirty="0" err="1" smtClean="0">
                <a:solidFill>
                  <a:schemeClr val="dk1"/>
                </a:solidFill>
              </a:rPr>
              <a:t>협약된</a:t>
            </a:r>
            <a:r>
              <a:rPr lang="ko-KR" altLang="en-US" dirty="0" smtClean="0">
                <a:solidFill>
                  <a:schemeClr val="dk1"/>
                </a:solidFill>
              </a:rPr>
              <a:t> 아이디를 사용하는 방식으로 수정하였습니다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다만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프로세스 유효기간이 설정되도록 하여 투표 시간을 유한하게 설정되도록 </a:t>
            </a:r>
            <a:r>
              <a:rPr lang="en-US" altLang="ko-KR" dirty="0" smtClean="0">
                <a:solidFill>
                  <a:schemeClr val="dk1"/>
                </a:solidFill>
              </a:rPr>
              <a:t>SRS</a:t>
            </a:r>
            <a:r>
              <a:rPr lang="ko-KR" altLang="en-US" dirty="0" smtClean="0">
                <a:solidFill>
                  <a:schemeClr val="dk1"/>
                </a:solidFill>
              </a:rPr>
              <a:t>에 언급되었으나</a:t>
            </a:r>
            <a:r>
              <a:rPr lang="en-US" altLang="ko-KR" dirty="0" smtClean="0">
                <a:solidFill>
                  <a:schemeClr val="dk1"/>
                </a:solidFill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구현 간 오브젝트가 자의적으로 얼마나 시간이 </a:t>
            </a:r>
            <a:r>
              <a:rPr lang="ko-KR" altLang="en-US" dirty="0" err="1" smtClean="0">
                <a:solidFill>
                  <a:schemeClr val="dk1"/>
                </a:solidFill>
              </a:rPr>
              <a:t>지났는지를</a:t>
            </a:r>
            <a:r>
              <a:rPr lang="ko-KR" altLang="en-US" dirty="0" smtClean="0">
                <a:solidFill>
                  <a:schemeClr val="dk1"/>
                </a:solidFill>
              </a:rPr>
              <a:t> 체크할 수 없어서 구현이 불가능했던 한계점이 존재합니다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718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718cd4dc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718cd4dc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다음으로는</a:t>
            </a:r>
            <a:r>
              <a:rPr lang="en-US" altLang="ko-KR" dirty="0" smtClean="0"/>
              <a:t>, voting </a:t>
            </a:r>
            <a:r>
              <a:rPr lang="ko-KR" altLang="en-US" dirty="0" err="1" smtClean="0"/>
              <a:t>서브모듈을</a:t>
            </a:r>
            <a:r>
              <a:rPr lang="ko-KR" altLang="en-US" dirty="0" smtClean="0"/>
              <a:t> 구성하는 내용으로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투표 공간으로 이동하기 전 투표하고자 하는 </a:t>
            </a:r>
            <a:r>
              <a:rPr lang="ko-KR" altLang="en-US" dirty="0" err="1" smtClean="0"/>
              <a:t>투표주제</a:t>
            </a:r>
            <a:r>
              <a:rPr lang="ko-KR" altLang="en-US" dirty="0" smtClean="0"/>
              <a:t> 및 유효성 검증하는 화면과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해당하는 투표공간에서 투표를 진행 하는 모듈입니다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58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718cd4dc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718cd4dc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이전과 마찬가지로 </a:t>
            </a:r>
            <a:r>
              <a:rPr lang="en-US" altLang="ko-KR" dirty="0" smtClean="0"/>
              <a:t>SRS</a:t>
            </a:r>
            <a:r>
              <a:rPr lang="ko-KR" altLang="en-US" dirty="0" smtClean="0"/>
              <a:t>에 담긴 </a:t>
            </a:r>
            <a:r>
              <a:rPr lang="en-US" altLang="ko-KR" dirty="0" smtClean="0"/>
              <a:t>use case example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SDS</a:t>
            </a:r>
            <a:r>
              <a:rPr lang="ko-KR" altLang="en-US" dirty="0" smtClean="0"/>
              <a:t>에 담긴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sequence diagram</a:t>
            </a:r>
            <a:r>
              <a:rPr lang="ko-KR" altLang="en-US" dirty="0" smtClean="0"/>
              <a:t>에 언급된 내용대로 </a:t>
            </a:r>
            <a:r>
              <a:rPr lang="ko-KR" altLang="en-US" dirty="0" smtClean="0">
                <a:solidFill>
                  <a:schemeClr val="dk1"/>
                </a:solidFill>
              </a:rPr>
              <a:t>프로세스가 수행되는 전체적인 흐름은 일치하게 동작됨을 </a:t>
            </a:r>
            <a:r>
              <a:rPr lang="ko-KR" altLang="en-US" dirty="0" smtClean="0"/>
              <a:t>확인하였습니다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780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718cd4dc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718cd4dc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SRS </a:t>
            </a:r>
            <a:r>
              <a:rPr lang="ko-KR" altLang="en-US" dirty="0" smtClean="0">
                <a:solidFill>
                  <a:schemeClr val="dk1"/>
                </a:solidFill>
              </a:rPr>
              <a:t>문서 상에서 모든 </a:t>
            </a:r>
            <a:r>
              <a:rPr lang="en-US" altLang="ko-KR" dirty="0" smtClean="0">
                <a:solidFill>
                  <a:schemeClr val="dk1"/>
                </a:solidFill>
              </a:rPr>
              <a:t>question </a:t>
            </a:r>
            <a:r>
              <a:rPr lang="ko-KR" altLang="en-US" dirty="0" smtClean="0">
                <a:solidFill>
                  <a:schemeClr val="dk1"/>
                </a:solidFill>
              </a:rPr>
              <a:t>들이 응답이 되면 투표 공간을 벗어난다고 하였으나 월드 상 구현된 바에 따르면 한 투표 프로세스에 대해서 출마한 후보자들 중 </a:t>
            </a:r>
            <a:r>
              <a:rPr lang="ko-KR" altLang="en-US" dirty="0" err="1" smtClean="0">
                <a:solidFill>
                  <a:schemeClr val="dk1"/>
                </a:solidFill>
              </a:rPr>
              <a:t>한명을</a:t>
            </a:r>
            <a:r>
              <a:rPr lang="ko-KR" altLang="en-US" dirty="0" smtClean="0">
                <a:solidFill>
                  <a:schemeClr val="dk1"/>
                </a:solidFill>
              </a:rPr>
              <a:t> 뽑는 단일 </a:t>
            </a:r>
            <a:r>
              <a:rPr lang="en-US" altLang="ko-KR" dirty="0" smtClean="0">
                <a:solidFill>
                  <a:schemeClr val="dk1"/>
                </a:solidFill>
              </a:rPr>
              <a:t>question</a:t>
            </a:r>
            <a:r>
              <a:rPr lang="ko-KR" altLang="en-US" dirty="0" smtClean="0">
                <a:solidFill>
                  <a:schemeClr val="dk1"/>
                </a:solidFill>
              </a:rPr>
              <a:t>으로 수정한 사항이 있습니다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또한 특정 시간 간격으로 투표 </a:t>
            </a:r>
            <a:r>
              <a:rPr lang="ko-KR" altLang="en-US" dirty="0" err="1" smtClean="0">
                <a:solidFill>
                  <a:schemeClr val="dk1"/>
                </a:solidFill>
              </a:rPr>
              <a:t>진행율을</a:t>
            </a:r>
            <a:r>
              <a:rPr lang="ko-KR" altLang="en-US" dirty="0" smtClean="0">
                <a:solidFill>
                  <a:schemeClr val="dk1"/>
                </a:solidFill>
              </a:rPr>
              <a:t> 확인하고자 하는 요구사항은 앞서 </a:t>
            </a:r>
            <a:r>
              <a:rPr lang="en-US" altLang="ko-KR" dirty="0" smtClean="0">
                <a:solidFill>
                  <a:schemeClr val="dk1"/>
                </a:solidFill>
              </a:rPr>
              <a:t>Voting process management </a:t>
            </a:r>
            <a:r>
              <a:rPr lang="ko-KR" altLang="en-US" dirty="0" smtClean="0">
                <a:solidFill>
                  <a:schemeClr val="dk1"/>
                </a:solidFill>
              </a:rPr>
              <a:t>파트에서 말씀드린 한계점으로 인하여 구현이 불가능하였습니다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r>
              <a:rPr lang="ko-KR" altLang="en-US" dirty="0" smtClean="0">
                <a:solidFill>
                  <a:schemeClr val="dk1"/>
                </a:solidFill>
              </a:rPr>
              <a:t> 다만 이러한 한계점을 완화하고자 투표 프로세스 </a:t>
            </a:r>
            <a:r>
              <a:rPr lang="ko-KR" altLang="en-US" dirty="0" err="1" smtClean="0">
                <a:solidFill>
                  <a:schemeClr val="dk1"/>
                </a:solidFill>
              </a:rPr>
              <a:t>진행율은</a:t>
            </a:r>
            <a:r>
              <a:rPr lang="ko-KR" altLang="en-US" dirty="0" smtClean="0">
                <a:solidFill>
                  <a:schemeClr val="dk1"/>
                </a:solidFill>
              </a:rPr>
              <a:t> 투표 공간 </a:t>
            </a:r>
            <a:r>
              <a:rPr lang="ko-KR" altLang="en-US" dirty="0" err="1" smtClean="0">
                <a:solidFill>
                  <a:schemeClr val="dk1"/>
                </a:solidFill>
              </a:rPr>
              <a:t>안에서나마</a:t>
            </a:r>
            <a:r>
              <a:rPr lang="ko-KR" altLang="en-US" dirty="0" smtClean="0">
                <a:solidFill>
                  <a:schemeClr val="dk1"/>
                </a:solidFill>
              </a:rPr>
              <a:t> 확인할 수 있게끔 프로젝트 상에 반영하였습니다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lang="ko-KR" altLang="en-US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934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전체적인 </a:t>
            </a:r>
            <a:r>
              <a:rPr lang="ko-KR" altLang="en-US" dirty="0" err="1" smtClean="0"/>
              <a:t>오버뷰와</a:t>
            </a:r>
            <a:r>
              <a:rPr lang="ko-KR" altLang="en-US" dirty="0" smtClean="0"/>
              <a:t> 각 모듈의 </a:t>
            </a:r>
            <a:r>
              <a:rPr lang="en-US" altLang="ko-KR" dirty="0" smtClean="0"/>
              <a:t>SRS,</a:t>
            </a:r>
            <a:r>
              <a:rPr lang="en-US" altLang="ko-KR" baseline="0" dirty="0" smtClean="0"/>
              <a:t> SDS </a:t>
            </a:r>
            <a:r>
              <a:rPr lang="ko-KR" altLang="en-US" baseline="0" dirty="0" smtClean="0"/>
              <a:t>대비 특이사항을 말씀드렸습니다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그러면 이제 해당 </a:t>
            </a:r>
            <a:r>
              <a:rPr lang="ko-KR" altLang="en-US" baseline="0" dirty="0" err="1" smtClean="0"/>
              <a:t>메타버스를</a:t>
            </a:r>
            <a:r>
              <a:rPr lang="ko-KR" altLang="en-US" baseline="0" dirty="0" smtClean="0"/>
              <a:t> 통한 기대효과에 대해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BBE65-8284-4A91-AB38-9443AE40AC7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89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팀에서 개발한 </a:t>
            </a:r>
            <a:r>
              <a:rPr lang="ko-KR" altLang="en-US" dirty="0" err="1" smtClean="0"/>
              <a:t>메타버스를</a:t>
            </a:r>
            <a:r>
              <a:rPr lang="ko-KR" altLang="en-US" dirty="0" smtClean="0"/>
              <a:t> 통하여 가지는 기대효과로는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텍스트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형식 뿐만이 아닌 학생들간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후보들과 직접 이야기할 수 있는 월드를 구축하고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BBE65-8284-4A91-AB38-9443AE40AC7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963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주최자 입장에서는 투표장을 구축하고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유지하는 시간과 비용을 절감하고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학생 입장에서는 투표장에 직접 가야하는 시간과 비용을 절감하는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BBE65-8284-4A91-AB38-9443AE40AC7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20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이러하여 소통</a:t>
            </a:r>
            <a:r>
              <a:rPr lang="ko-KR" altLang="en-US" baseline="0" dirty="0" smtClean="0"/>
              <a:t> 독려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투표율 증진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비용 감소의 목적을 기대효과로 가지는 </a:t>
            </a:r>
            <a:r>
              <a:rPr lang="ko-KR" altLang="en-US" dirty="0" err="1" smtClean="0"/>
              <a:t>메타버스를</a:t>
            </a:r>
            <a:r>
              <a:rPr lang="ko-KR" altLang="en-US" dirty="0" smtClean="0"/>
              <a:t> 구축할 수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BBE65-8284-4A91-AB38-9443AE40AC7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158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718cd4dc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718cd4dc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dirty="0" smtClean="0"/>
              <a:t>우선 Visual Exhibition module 입니다. </a:t>
            </a:r>
            <a:r>
              <a:rPr lang="ko-KR" altLang="en-US" dirty="0" smtClean="0"/>
              <a:t>해당 모듈은 비디오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2D, 3D </a:t>
            </a:r>
            <a:r>
              <a:rPr lang="ko-KR" altLang="en-US" baseline="0" dirty="0" smtClean="0"/>
              <a:t>전시를 하도록 계획되었습니다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08075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이상으로 메타버스에서의 학생회 선거 및 투표 프로젝트에 대한 발표를 마치겠습니다</a:t>
            </a:r>
            <a:r>
              <a:rPr lang="en-US" altLang="ko-KR" dirty="0" smtClean="0">
                <a:effectLst/>
              </a:rPr>
              <a:t>.</a:t>
            </a:r>
          </a:p>
          <a:p>
            <a:endParaRPr lang="en-US" altLang="ko-KR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더욱 자세한 내용은 저희 팀 </a:t>
            </a:r>
            <a:r>
              <a:rPr lang="en-US" altLang="ko-KR" dirty="0" err="1" smtClean="0">
                <a:effectLst/>
              </a:rPr>
              <a:t>Github</a:t>
            </a:r>
            <a:r>
              <a:rPr lang="ko-KR" altLang="en-US" dirty="0" smtClean="0">
                <a:effectLst/>
              </a:rPr>
              <a:t>에서 소스 코드와 월드</a:t>
            </a:r>
            <a:r>
              <a:rPr lang="en-US" altLang="ko-KR" dirty="0" smtClean="0">
                <a:effectLst/>
              </a:rPr>
              <a:t>,</a:t>
            </a:r>
            <a:r>
              <a:rPr lang="ko-KR" altLang="en-US" dirty="0" smtClean="0">
                <a:effectLst/>
              </a:rPr>
              <a:t> 제안서</a:t>
            </a:r>
            <a:r>
              <a:rPr lang="en-US" altLang="ko-KR" dirty="0" smtClean="0">
                <a:effectLst/>
              </a:rPr>
              <a:t>, SRS, SDS </a:t>
            </a:r>
            <a:r>
              <a:rPr lang="ko-KR" altLang="en-US" dirty="0" smtClean="0">
                <a:effectLst/>
              </a:rPr>
              <a:t>를 통하여 확인하실 수 있습니다</a:t>
            </a:r>
            <a:r>
              <a:rPr lang="en-US" altLang="ko-KR" dirty="0" smtClean="0">
                <a:effectLst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BBE65-8284-4A91-AB38-9443AE40AC7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7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718cd4dc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718cd4dc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이전의 소개에서처럼과 같이 비디오 모듈의 정상적인 재생을 성공적으로 확인할 수 있었습니다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866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718cd4dc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718cd4dc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2D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컨텐츠 또한 정상적인 디스플레이를 확인할 수 있었으며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40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718cd4dc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718cd4dc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명세서에는 다루지 않은 입후보들의 공약들과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입후보들의  정보를 확인할 수 있는 </a:t>
            </a:r>
            <a:r>
              <a:rPr lang="en-US" altLang="ko-KR" dirty="0" smtClean="0"/>
              <a:t>2D content </a:t>
            </a:r>
            <a:r>
              <a:rPr lang="ko-KR" altLang="en-US" dirty="0" smtClean="0"/>
              <a:t>또한 추가하였습니다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해당 모듈 </a:t>
            </a:r>
            <a:r>
              <a:rPr lang="ko-KR" altLang="en-US" dirty="0" err="1" smtClean="0"/>
              <a:t>추가사항의</a:t>
            </a:r>
            <a:r>
              <a:rPr lang="ko-KR" altLang="en-US" dirty="0" smtClean="0"/>
              <a:t> 경우 파란색 박스를 클릭하게 되면 다른 입후보의 공약 및 정보를 확인할 수 있게끔 화면이 변경되어 이전의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전시와의 차별성을 지닙니다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03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718cd4dc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718cd4dc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요구사항 명세서 및 디자인 명세서에는 Video와 2D Content 와 3D Content에 대한 언급 및 명시가 되어 있는 것에 반해 제출한 월드 상에서는 3D Content를 통한 전시 예제가 포함되어 있지 않은 것을 확인 할 수 있습니다. 시연할 공간을 커스텀하게 똑같이 디자인하기가 힘들었고, 이 과정이 기능이기보다 디자인에 가깝다고 생각하였으며 아쉽게도 결과적으로 월드 안에 담아내지 못했습니다.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02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718cd4dc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718cd4dc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altLang="ko-KR" dirty="0" smtClean="0">
                <a:solidFill>
                  <a:schemeClr val="dk1"/>
                </a:solidFill>
              </a:rPr>
              <a:t>다음은 Debate module 입니다. </a:t>
            </a:r>
            <a:endParaRPr lang="en-US" altLang="ko" dirty="0" smtClean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해당 모듈에는 </a:t>
            </a:r>
            <a:r>
              <a:rPr lang="en-US" altLang="ko-KR" dirty="0" smtClean="0"/>
              <a:t>white board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interface</a:t>
            </a:r>
            <a:r>
              <a:rPr lang="ko-KR" altLang="en-US" dirty="0" smtClean="0"/>
              <a:t>에 관한 </a:t>
            </a:r>
            <a:r>
              <a:rPr lang="ko-KR" altLang="en-US" dirty="0" err="1" smtClean="0"/>
              <a:t>서브모듈</a:t>
            </a:r>
            <a:r>
              <a:rPr lang="en-US" altLang="ko-KR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토론 </a:t>
            </a:r>
            <a:r>
              <a:rPr lang="ko-KR" altLang="en-US" dirty="0" err="1" smtClean="0"/>
              <a:t>과정마다의</a:t>
            </a:r>
            <a:r>
              <a:rPr lang="ko-KR" altLang="en-US" dirty="0" smtClean="0"/>
              <a:t> 섹션을 제어하기 위해 </a:t>
            </a:r>
            <a:r>
              <a:rPr lang="en-US" altLang="ko-KR" dirty="0" smtClean="0"/>
              <a:t>timer</a:t>
            </a:r>
            <a:r>
              <a:rPr lang="ko-KR" altLang="en-US" dirty="0" smtClean="0"/>
              <a:t>가 수행해야 하는 </a:t>
            </a:r>
            <a:r>
              <a:rPr lang="ko-KR" altLang="en-US" dirty="0" err="1" smtClean="0"/>
              <a:t>서브모듈</a:t>
            </a:r>
            <a:r>
              <a:rPr lang="en-US" altLang="ko-KR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발언권을 얻고자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를 요청하며 반영된 결과를 출력해 주는 </a:t>
            </a:r>
            <a:r>
              <a:rPr lang="ko-KR" altLang="en-US" dirty="0" err="1" smtClean="0"/>
              <a:t>서브모듈이</a:t>
            </a:r>
            <a:r>
              <a:rPr lang="ko-KR" altLang="en-US" dirty="0" smtClean="0"/>
              <a:t> 존재합니다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9679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smtClean="0"/>
              <a:t>White Board 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Agenda </a:t>
            </a:r>
            <a:r>
              <a:rPr lang="ko-KR" altLang="en-US" dirty="0" smtClean="0"/>
              <a:t>와 해당 토론에 대한 정보를 받고 표시하는 기능이 성공적으로 구현되었으며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BBE65-8284-4A91-AB38-9443AE40AC7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5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8514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947739" y="2459504"/>
            <a:ext cx="100623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 smtClean="0">
                <a:solidFill>
                  <a:schemeClr val="accent1"/>
                </a:solidFill>
                <a:latin typeface="+mj-lt"/>
              </a:rPr>
              <a:t>School </a:t>
            </a:r>
            <a:r>
              <a:rPr lang="en-US" altLang="ko-KR" sz="6000" b="1" spc="-300" dirty="0">
                <a:solidFill>
                  <a:schemeClr val="accent1"/>
                </a:solidFill>
                <a:latin typeface="+mj-lt"/>
              </a:rPr>
              <a:t>Council Election </a:t>
            </a:r>
            <a:endParaRPr lang="en-US" altLang="ko-KR" sz="6000" b="1" spc="-300" dirty="0" smtClean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altLang="ko-KR" sz="6000" b="1" spc="-300" dirty="0" smtClean="0">
                <a:solidFill>
                  <a:schemeClr val="accent1"/>
                </a:solidFill>
                <a:latin typeface="+mj-lt"/>
              </a:rPr>
              <a:t>&amp; </a:t>
            </a:r>
            <a:r>
              <a:rPr lang="en-US" altLang="ko-KR" sz="6000" b="1" spc="-300" dirty="0">
                <a:solidFill>
                  <a:schemeClr val="accent1"/>
                </a:solidFill>
                <a:latin typeface="+mj-lt"/>
              </a:rPr>
              <a:t>Voting using </a:t>
            </a:r>
            <a:r>
              <a:rPr lang="en-US" altLang="ko-KR" sz="6000" b="1" u="sng" spc="-300" dirty="0" err="1">
                <a:solidFill>
                  <a:schemeClr val="accent1"/>
                </a:solidFill>
                <a:latin typeface="+mj-lt"/>
              </a:rPr>
              <a:t>Metaverse</a:t>
            </a:r>
            <a:endParaRPr lang="ko-KR" altLang="en-US" sz="6000" b="1" u="sng" spc="-3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5079670" y="1813173"/>
            <a:ext cx="1798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300" dirty="0" smtClean="0">
                <a:solidFill>
                  <a:srgbClr val="A1978B"/>
                </a:solidFill>
                <a:latin typeface="+mj-lt"/>
              </a:rPr>
              <a:t>Team 4</a:t>
            </a:r>
            <a:endParaRPr lang="ko-KR" altLang="en-US" sz="3600" b="1" spc="-3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4290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89394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4840452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175332"/>
            <a:ext cx="11142264" cy="1523928"/>
            <a:chOff x="1537048" y="1513659"/>
            <a:chExt cx="10533032" cy="15239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3" y="1513659"/>
              <a:ext cx="3955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+mj-ea"/>
                  <a:ea typeface="+mj-ea"/>
                </a:rPr>
                <a:t>The COVID-19 Pandemic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dirty="0" smtClean="0"/>
                <a:t>Large portion of students are staying at hometown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dirty="0" smtClean="0"/>
                <a:t>Infection risk during voting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dirty="0" smtClean="0"/>
                <a:t>Limits campaign activities</a:t>
              </a:r>
              <a:endParaRPr lang="ko-KR" altLang="en-US" sz="160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3121837"/>
            <a:ext cx="11142264" cy="1496742"/>
            <a:chOff x="1537048" y="1513659"/>
            <a:chExt cx="10533032" cy="149674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5884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Absence of real-time communication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51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dirty="0"/>
                <a:t>Lack of communication between candidates and </a:t>
              </a:r>
              <a:r>
                <a:rPr lang="en-US" altLang="ko-KR" sz="1600" dirty="0" smtClean="0"/>
                <a:t>voters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dirty="0" smtClean="0"/>
                <a:t>Hard </a:t>
              </a:r>
              <a:r>
                <a:rPr lang="en-US" altLang="ko-KR" sz="1600" dirty="0"/>
                <a:t>to feedback during debate between candidates 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dirty="0" smtClean="0"/>
                <a:t>Limitation </a:t>
              </a:r>
              <a:r>
                <a:rPr lang="en-US" altLang="ko-KR" sz="1600" dirty="0"/>
                <a:t>of election campaign</a:t>
              </a:r>
              <a:endParaRPr lang="ko-KR" altLang="en-US" sz="16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71B5C3B-5FA7-46A7-A5D6-B67BC3E44535}"/>
              </a:ext>
            </a:extLst>
          </p:cNvPr>
          <p:cNvGrpSpPr/>
          <p:nvPr/>
        </p:nvGrpSpPr>
        <p:grpSpPr>
          <a:xfrm>
            <a:off x="309001" y="5038902"/>
            <a:ext cx="11142264" cy="1496742"/>
            <a:chOff x="1537048" y="1513659"/>
            <a:chExt cx="10533032" cy="149674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30940C-36B5-40C1-B115-A13B9F9496A4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AC153C-58C3-4AD6-9529-916E8284434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89D052-5A1A-40EB-B2DF-DB1CC389E813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+mj-ea"/>
                  <a:ea typeface="+mj-ea"/>
                </a:rPr>
                <a:t>High cost of vote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D61F60-5264-4FC7-9572-FC47766C7E17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51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dirty="0"/>
                <a:t>Quarantine </a:t>
              </a:r>
              <a:r>
                <a:rPr lang="en-US" altLang="ko-KR" sz="1600" dirty="0" smtClean="0"/>
                <a:t>cost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dirty="0" smtClean="0"/>
                <a:t>Polls </a:t>
              </a:r>
              <a:r>
                <a:rPr lang="en-US" altLang="ko-KR" sz="1600" dirty="0"/>
                <a:t>and personnel </a:t>
              </a:r>
              <a:r>
                <a:rPr lang="en-US" altLang="ko-KR" sz="1600" dirty="0" smtClean="0"/>
                <a:t>expenses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dirty="0" smtClean="0"/>
                <a:t>Support </a:t>
              </a:r>
              <a:r>
                <a:rPr lang="en-US" altLang="ko-KR" sz="1600" dirty="0"/>
                <a:t>fund of election campaign</a:t>
              </a:r>
              <a:endParaRPr lang="ko-KR" altLang="en-US" sz="16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F9965-1B34-4FDB-B796-C5F5E52EB21D}"/>
              </a:ext>
            </a:extLst>
          </p:cNvPr>
          <p:cNvSpPr txBox="1"/>
          <p:nvPr/>
        </p:nvSpPr>
        <p:spPr>
          <a:xfrm>
            <a:off x="1117241" y="2876361"/>
            <a:ext cx="9957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150" dirty="0" smtClean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en-US" altLang="ko-KR" sz="6000" spc="-150" dirty="0" err="1" smtClean="0">
                <a:solidFill>
                  <a:schemeClr val="bg1"/>
                </a:solidFill>
                <a:latin typeface="+mj-ea"/>
                <a:ea typeface="+mj-ea"/>
              </a:rPr>
              <a:t>Untact</a:t>
            </a:r>
            <a:r>
              <a:rPr lang="en-US" altLang="ko-KR" sz="6000" spc="-150" dirty="0" smtClean="0">
                <a:solidFill>
                  <a:schemeClr val="bg1"/>
                </a:solidFill>
                <a:latin typeface="+mj-ea"/>
                <a:ea typeface="+mj-ea"/>
              </a:rPr>
              <a:t> Election and Voting!”</a:t>
            </a:r>
            <a:endParaRPr lang="ko-KR" altLang="en-US" sz="6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3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Overview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781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CE5FB80-243E-4DC3-A0B3-8B0C5C60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6450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bg1"/>
                </a:solidFill>
                <a:latin typeface="+mn-ea"/>
              </a:rPr>
              <a:t>Functions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5312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869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solidFill>
                  <a:schemeClr val="bg1"/>
                </a:solidFill>
                <a:latin typeface="+mn-ea"/>
              </a:rPr>
              <a:t>Requirements &amp;</a:t>
            </a:r>
          </a:p>
          <a:p>
            <a:r>
              <a:rPr lang="en-US" altLang="ko-KR" sz="2600" dirty="0" smtClean="0">
                <a:solidFill>
                  <a:schemeClr val="bg1"/>
                </a:solidFill>
                <a:latin typeface="+mn-ea"/>
              </a:rPr>
              <a:t>Execution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42386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262" y="1200792"/>
            <a:ext cx="10087477" cy="52854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Overall Structure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182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942152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942152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942152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Visual Exhibition - Requirements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5210778" y="5322182"/>
            <a:ext cx="181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2D Content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8959656" y="5322182"/>
            <a:ext cx="181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3D Content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1363990" y="5322182"/>
            <a:ext cx="224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Video Content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pic>
        <p:nvPicPr>
          <p:cNvPr id="20" name="Picture 2" descr="Poster icon PNG and SVG Vector Free Download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2519724"/>
            <a:ext cx="1369289" cy="171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42" y="2263536"/>
            <a:ext cx="2230699" cy="22306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138" y="2334102"/>
            <a:ext cx="2131268" cy="213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87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312" y="1302145"/>
            <a:ext cx="5356778" cy="28690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8300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Visual Exhibition - Execution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  <a:p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87" y="4314106"/>
            <a:ext cx="5353803" cy="211464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549530" y="1942152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1735172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946284" y="5322182"/>
            <a:ext cx="224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Video Content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36" y="2263536"/>
            <a:ext cx="2230699" cy="22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3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8300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Visual Exhibition - Execution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  <a:p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1305" t="35054" r="7562" b="32525"/>
          <a:stretch/>
        </p:blipFill>
        <p:spPr>
          <a:xfrm>
            <a:off x="5159141" y="1455580"/>
            <a:ext cx="6044665" cy="13586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41" y="3442444"/>
            <a:ext cx="5847798" cy="235901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506181" y="1942152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1691822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051622" y="5322182"/>
            <a:ext cx="181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2D Content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pic>
        <p:nvPicPr>
          <p:cNvPr id="18" name="Picture 2" descr="Poster icon PNG and SVG Vector Free Download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06" y="2519724"/>
            <a:ext cx="1369289" cy="171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22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8300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Visual Exhibition - Execution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  <a:p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1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376" y="2281570"/>
            <a:ext cx="7093723" cy="26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506181" y="1942152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1691822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051622" y="5322182"/>
            <a:ext cx="181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2D Content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pic>
        <p:nvPicPr>
          <p:cNvPr id="20" name="Picture 2" descr="Poster icon PNG and SVG Vector Free Download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06" y="2519724"/>
            <a:ext cx="1369289" cy="171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526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771" y="1593701"/>
            <a:ext cx="5196458" cy="43835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Visual Exhibition </a:t>
            </a:r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- Execution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212053"/>
              </p:ext>
            </p:extLst>
          </p:nvPr>
        </p:nvGraphicFramePr>
        <p:xfrm>
          <a:off x="1156346" y="1593701"/>
          <a:ext cx="3865104" cy="4194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552">
                  <a:extLst>
                    <a:ext uri="{9D8B030D-6E8A-4147-A177-3AD203B41FA5}">
                      <a16:colId xmlns:a16="http://schemas.microsoft.com/office/drawing/2014/main" val="329827644"/>
                    </a:ext>
                  </a:extLst>
                </a:gridCol>
                <a:gridCol w="1932552">
                  <a:extLst>
                    <a:ext uri="{9D8B030D-6E8A-4147-A177-3AD203B41FA5}">
                      <a16:colId xmlns:a16="http://schemas.microsoft.com/office/drawing/2014/main" val="3365633632"/>
                    </a:ext>
                  </a:extLst>
                </a:gridCol>
              </a:tblGrid>
              <a:tr h="10487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Requirements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Execution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488925"/>
                  </a:ext>
                </a:extLst>
              </a:tr>
              <a:tr h="1048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Video Content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745984"/>
                  </a:ext>
                </a:extLst>
              </a:tr>
              <a:tr h="1048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2D Object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9269947"/>
                  </a:ext>
                </a:extLst>
              </a:tr>
              <a:tr h="1048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3D Object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6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35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Debate - Requirements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5610792" y="5395794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Timer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9143835" y="5395794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Request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1441373" y="5395794"/>
            <a:ext cx="19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White Board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942152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942152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942152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28" y="2492655"/>
            <a:ext cx="1829077" cy="18290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23" y="2203609"/>
            <a:ext cx="2407168" cy="24071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334" y="2295049"/>
            <a:ext cx="2224288" cy="22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F710-7B58-485E-8AC0-9C986D142A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Contents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486114" cy="584775"/>
            <a:chOff x="762000" y="1863785"/>
            <a:chExt cx="2486114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059"/>
                    </a:solidFill>
                    <a:effectLst/>
                    <a:uLnTx/>
                    <a:uFillTx/>
                    <a:latin typeface="Arial"/>
                    <a:ea typeface="나눔스퀘어 Light"/>
                    <a:cs typeface="+mn-cs"/>
                  </a:rPr>
                  <a:t>1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25059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683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normalizeH="0" baseline="0" noProof="0" dirty="0" smtClean="0">
                  <a:ln>
                    <a:noFill/>
                  </a:ln>
                  <a:solidFill>
                    <a:srgbClr val="C7905A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rPr>
                <a:t>Overview</a:t>
              </a:r>
              <a:endParaRPr kumimoji="0" lang="ko-KR" altLang="en-US" sz="2800" b="0" i="0" u="none" strike="noStrike" kern="1200" cap="none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2547028" cy="584775"/>
            <a:chOff x="762000" y="1863785"/>
            <a:chExt cx="2547028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059"/>
                    </a:solidFill>
                    <a:effectLst/>
                    <a:uLnTx/>
                    <a:uFillTx/>
                    <a:latin typeface="Arial"/>
                    <a:ea typeface="나눔스퀘어 Light"/>
                    <a:cs typeface="+mn-cs"/>
                  </a:rPr>
                  <a:t>2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25059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7443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normalizeH="0" baseline="0" noProof="0" dirty="0" smtClean="0">
                  <a:ln>
                    <a:noFill/>
                  </a:ln>
                  <a:solidFill>
                    <a:srgbClr val="C7905A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rPr>
                <a:t>Functions</a:t>
              </a:r>
              <a:endParaRPr kumimoji="0" lang="ko-KR" altLang="en-US" sz="2800" b="0" i="0" u="none" strike="noStrike" kern="1200" cap="none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5244882" cy="584775"/>
            <a:chOff x="762000" y="1863785"/>
            <a:chExt cx="5244882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059"/>
                    </a:solidFill>
                    <a:effectLst/>
                    <a:uLnTx/>
                    <a:uFillTx/>
                    <a:latin typeface="Arial"/>
                    <a:ea typeface="나눔스퀘어 Light"/>
                    <a:cs typeface="+mn-cs"/>
                  </a:rPr>
                  <a:t>3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25059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4442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dirty="0" smtClean="0">
                  <a:solidFill>
                    <a:srgbClr val="C7905A">
                      <a:lumMod val="60000"/>
                      <a:lumOff val="40000"/>
                    </a:srgbClr>
                  </a:solidFill>
                  <a:latin typeface="Arial"/>
                  <a:ea typeface="나눔스퀘어 Light"/>
                </a:rPr>
                <a:t>Requirements &amp; Execution</a:t>
              </a:r>
              <a:endParaRPr kumimoji="0" lang="ko-KR" altLang="en-US" sz="2800" b="0" i="0" u="none" strike="noStrike" kern="1200" cap="none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3495941" cy="584775"/>
            <a:chOff x="762000" y="1863785"/>
            <a:chExt cx="3495941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059"/>
                    </a:solidFill>
                    <a:effectLst/>
                    <a:uLnTx/>
                    <a:uFillTx/>
                    <a:latin typeface="Arial"/>
                    <a:ea typeface="나눔스퀘어 Light"/>
                    <a:cs typeface="+mn-cs"/>
                  </a:rPr>
                  <a:t>4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25059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693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dirty="0" smtClean="0">
                  <a:solidFill>
                    <a:srgbClr val="C7905A">
                      <a:lumMod val="60000"/>
                      <a:lumOff val="40000"/>
                    </a:srgbClr>
                  </a:solidFill>
                  <a:latin typeface="Arial"/>
                  <a:ea typeface="나눔스퀘어 Light"/>
                </a:rPr>
                <a:t>Expected Effect</a:t>
              </a:r>
              <a:endParaRPr kumimoji="0" lang="ko-KR" altLang="en-US" sz="2800" b="0" i="0" u="none" strike="noStrike" kern="1200" cap="none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558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Debate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1011149" y="5395794"/>
            <a:ext cx="19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White Board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537012" y="1942152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1722654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4" y="2492655"/>
            <a:ext cx="1829077" cy="1829077"/>
          </a:xfrm>
          <a:prstGeom prst="rect">
            <a:avLst/>
          </a:prstGeom>
        </p:spPr>
      </p:pic>
      <p:pic>
        <p:nvPicPr>
          <p:cNvPr id="12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794" y="1807897"/>
            <a:ext cx="4533006" cy="419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9096" y="1807896"/>
            <a:ext cx="3438470" cy="4199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508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Debate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482467" y="5395794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Timer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537012" y="1942152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1722653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8" y="2203609"/>
            <a:ext cx="2407168" cy="2407168"/>
          </a:xfrm>
          <a:prstGeom prst="rect">
            <a:avLst/>
          </a:prstGeom>
        </p:spPr>
      </p:pic>
      <p:pic>
        <p:nvPicPr>
          <p:cNvPr id="20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594" y="1560150"/>
            <a:ext cx="4161461" cy="447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4056" y="1545264"/>
            <a:ext cx="3073400" cy="447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554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Debate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752124" y="4026724"/>
            <a:ext cx="2499861" cy="24998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3" y="4222938"/>
            <a:ext cx="2053724" cy="205372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752124" y="1241896"/>
            <a:ext cx="2499861" cy="24998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97" y="1691721"/>
            <a:ext cx="1560514" cy="15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10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Debate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1354119" y="5395794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Request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573722" y="1942152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1759362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8" y="2295049"/>
            <a:ext cx="2224288" cy="2224288"/>
          </a:xfrm>
          <a:prstGeom prst="rect">
            <a:avLst/>
          </a:prstGeom>
        </p:spPr>
      </p:pic>
      <p:pic>
        <p:nvPicPr>
          <p:cNvPr id="22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640" y="1597466"/>
            <a:ext cx="4319261" cy="454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1901" y="1597466"/>
            <a:ext cx="3483055" cy="4549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784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55" y="1181099"/>
            <a:ext cx="5045946" cy="51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767" y="1181097"/>
            <a:ext cx="4954465" cy="5177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Debate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0162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090" y="2154871"/>
            <a:ext cx="5569819" cy="33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25" y="2029742"/>
            <a:ext cx="5679984" cy="36975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Debate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2857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Board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5247328" y="5395794"/>
            <a:ext cx="1746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Q&amp;A Board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8945930" y="5395794"/>
            <a:ext cx="1765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Free Board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1406109" y="5395794"/>
            <a:ext cx="204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Notice Board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942152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942152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942152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73" y="2253339"/>
            <a:ext cx="2357438" cy="235743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839" y="2492852"/>
            <a:ext cx="1963737" cy="196373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809" y="2315051"/>
            <a:ext cx="2319337" cy="23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90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063" y="1282814"/>
            <a:ext cx="4401872" cy="25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064" y="4028269"/>
            <a:ext cx="4401872" cy="25038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Board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1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102" y="1757901"/>
            <a:ext cx="5583797" cy="4295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012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0" y="4501634"/>
            <a:ext cx="12192000" cy="2356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33" y="1304668"/>
            <a:ext cx="5330600" cy="31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533" y="4587616"/>
            <a:ext cx="7442933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033" y="1233501"/>
            <a:ext cx="6108167" cy="29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Board - Requirements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7817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8" y="1796087"/>
            <a:ext cx="5689604" cy="42227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Board - Execution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7361" t="28889" r="30277" b="29135"/>
          <a:stretch/>
        </p:blipFill>
        <p:spPr>
          <a:xfrm>
            <a:off x="6445409" y="2406316"/>
            <a:ext cx="5387854" cy="30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6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94099-0248-404A-8CDB-139F043EDB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Overview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3728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Vote &amp; Survey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7817101" y="5395794"/>
            <a:ext cx="84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Vote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2670050" y="5395794"/>
            <a:ext cx="241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Voting Process </a:t>
            </a:r>
          </a:p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Management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6786237" y="1942152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2415036" y="1942152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3600678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7971878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989" y="2266574"/>
            <a:ext cx="2281237" cy="22812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2190373"/>
            <a:ext cx="2433637" cy="2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3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Vote &amp; Survey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950" y="1598267"/>
            <a:ext cx="7436099" cy="42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788164" y="5395794"/>
            <a:ext cx="241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Voting Process </a:t>
            </a:r>
          </a:p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Management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533150" y="1942152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1718792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4" y="2190373"/>
            <a:ext cx="2433637" cy="2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49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Vote &amp; Survey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788164" y="5395794"/>
            <a:ext cx="241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Voting Process </a:t>
            </a:r>
          </a:p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Management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533150" y="1942152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1718792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4" y="2190373"/>
            <a:ext cx="2433637" cy="2433637"/>
          </a:xfrm>
          <a:prstGeom prst="rect">
            <a:avLst/>
          </a:prstGeom>
        </p:spPr>
      </p:pic>
      <p:pic>
        <p:nvPicPr>
          <p:cNvPr id="13" name="Google Shape;57;p13"/>
          <p:cNvPicPr preferRelativeResize="0"/>
          <p:nvPr/>
        </p:nvPicPr>
        <p:blipFill rotWithShape="1">
          <a:blip r:embed="rId4">
            <a:alphaModFix/>
          </a:blip>
          <a:srcRect l="8153" t="7748" r="1206" b="7023"/>
          <a:stretch/>
        </p:blipFill>
        <p:spPr>
          <a:xfrm>
            <a:off x="6546325" y="2521796"/>
            <a:ext cx="5516774" cy="25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1984" y="2043139"/>
            <a:ext cx="2255441" cy="3532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203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Vote &amp; Survey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788164" y="5395794"/>
            <a:ext cx="241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Voting Process </a:t>
            </a:r>
          </a:p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Management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533150" y="1942152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1718792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4" y="2190373"/>
            <a:ext cx="2433637" cy="2433637"/>
          </a:xfrm>
          <a:prstGeom prst="rect">
            <a:avLst/>
          </a:prstGeom>
        </p:spPr>
      </p:pic>
      <p:pic>
        <p:nvPicPr>
          <p:cNvPr id="1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762" y="2250229"/>
            <a:ext cx="7264584" cy="2792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8461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Vote &amp; Survey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567876" y="5395794"/>
            <a:ext cx="84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Vote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537012" y="1942152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1722653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64" y="2266574"/>
            <a:ext cx="2281237" cy="2281237"/>
          </a:xfrm>
          <a:prstGeom prst="rect">
            <a:avLst/>
          </a:prstGeom>
        </p:spPr>
      </p:pic>
      <p:pic>
        <p:nvPicPr>
          <p:cNvPr id="12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877" y="2071235"/>
            <a:ext cx="3461100" cy="319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053" y="2119546"/>
            <a:ext cx="4197801" cy="3100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7554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Vote &amp; Survey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567876" y="5395794"/>
            <a:ext cx="84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Vote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537012" y="1942152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1722653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64" y="2266574"/>
            <a:ext cx="2281237" cy="2281237"/>
          </a:xfrm>
          <a:prstGeom prst="rect">
            <a:avLst/>
          </a:prstGeom>
        </p:spPr>
      </p:pic>
      <p:pic>
        <p:nvPicPr>
          <p:cNvPr id="1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515" y="2482150"/>
            <a:ext cx="2910448" cy="265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2164" y="2578781"/>
            <a:ext cx="4739369" cy="2560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56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4004109" y="956930"/>
            <a:ext cx="8187891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8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Vote &amp; Survey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567876" y="5395794"/>
            <a:ext cx="84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Vote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537012" y="1942152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1722653" y="5156322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64" y="2266574"/>
            <a:ext cx="2281237" cy="2281237"/>
          </a:xfrm>
          <a:prstGeom prst="rect">
            <a:avLst/>
          </a:prstGeom>
        </p:spPr>
      </p:pic>
      <p:pic>
        <p:nvPicPr>
          <p:cNvPr id="12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547" y="4387972"/>
            <a:ext cx="7823200" cy="1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347" y="1748006"/>
            <a:ext cx="7772400" cy="25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188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760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Expected </a:t>
            </a:r>
          </a:p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Effect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406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17598" y="1861226"/>
            <a:ext cx="2854046" cy="298450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41088" y="1814367"/>
            <a:ext cx="1596574" cy="344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0" y="5516318"/>
            <a:ext cx="12192000" cy="915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0" y="5633807"/>
            <a:ext cx="12192000" cy="64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Provide more </a:t>
            </a:r>
            <a:r>
              <a:rPr lang="en-US" altLang="ko-KR" sz="3200" b="1" u="sng" dirty="0" smtClean="0">
                <a:solidFill>
                  <a:schemeClr val="bg1"/>
                </a:solidFill>
                <a:latin typeface="+mj-ea"/>
                <a:ea typeface="+mj-ea"/>
              </a:rPr>
              <a:t>direct</a:t>
            </a:r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 methods of communication</a:t>
            </a:r>
            <a:endParaRPr lang="ko-KR" altLang="en-US" sz="3200" b="1" u="sng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5019479" y="1981283"/>
            <a:ext cx="2255115" cy="22551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727255" y="1967140"/>
            <a:ext cx="2255115" cy="225511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1326576" y="1981283"/>
            <a:ext cx="2255115" cy="225511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4503116" y="4348105"/>
            <a:ext cx="3235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Discussion &amp; Survey 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8864308" y="4348105"/>
            <a:ext cx="201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Debate, Q&amp;A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1844152" y="4348105"/>
            <a:ext cx="128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84C46"/>
                </a:solidFill>
                <a:latin typeface="+mj-ea"/>
                <a:ea typeface="+mj-ea"/>
              </a:rPr>
              <a:t>Posters</a:t>
            </a:r>
            <a:endParaRPr lang="ko-KR" altLang="en-US" sz="24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Poster icon PNG and SVG Vector Free Download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577" y="2399285"/>
            <a:ext cx="1123111" cy="140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709" y="2058722"/>
            <a:ext cx="2065338" cy="2065338"/>
          </a:xfrm>
          <a:prstGeom prst="rect">
            <a:avLst/>
          </a:prstGeom>
        </p:spPr>
      </p:pic>
      <p:pic>
        <p:nvPicPr>
          <p:cNvPr id="2052" name="Picture 4" descr="Debate Icons - Download Free Vector Icons |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83" y="21592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881888" y="1730270"/>
            <a:ext cx="10731955" cy="3246415"/>
          </a:xfrm>
          <a:prstGeom prst="rect">
            <a:avLst/>
          </a:prstGeom>
          <a:noFill/>
          <a:ln w="38100">
            <a:solidFill>
              <a:srgbClr val="425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10161485" y="1443920"/>
            <a:ext cx="132119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atin typeface="+mj-ea"/>
                <a:ea typeface="+mj-ea"/>
              </a:rPr>
              <a:t>Un-tact</a:t>
            </a:r>
            <a:endParaRPr lang="en-US" altLang="ko-KR" sz="2800" spc="-150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3073682" y="1709150"/>
            <a:ext cx="163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atin typeface="+mn-ea"/>
              </a:rPr>
              <a:t>Traditional</a:t>
            </a:r>
            <a:endParaRPr lang="en-US" altLang="ko-KR" sz="2800" spc="-150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Expected Effect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5917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0" y="5516318"/>
            <a:ext cx="12192000" cy="915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0" y="5633807"/>
            <a:ext cx="1219200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u="sng" dirty="0" smtClean="0">
                <a:solidFill>
                  <a:schemeClr val="bg1"/>
                </a:solidFill>
                <a:latin typeface="+mj-ea"/>
                <a:ea typeface="+mj-ea"/>
              </a:rPr>
              <a:t>Less time &amp; resource</a:t>
            </a:r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 wasted</a:t>
            </a:r>
            <a:endParaRPr lang="ko-KR" altLang="en-US" sz="3200" b="1" u="sng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70A9E80-8D0C-4405-B9D6-BFC7734B1060}"/>
              </a:ext>
            </a:extLst>
          </p:cNvPr>
          <p:cNvGrpSpPr/>
          <p:nvPr/>
        </p:nvGrpSpPr>
        <p:grpSpPr>
          <a:xfrm>
            <a:off x="546340" y="1798540"/>
            <a:ext cx="11099320" cy="3050538"/>
            <a:chOff x="811410" y="3004822"/>
            <a:chExt cx="11099320" cy="305053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755F04-06A7-403C-A414-9CA0B5DCA73C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1600260-D6AB-4F4F-A849-968DB208C6CF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A123F1-0599-452D-A7CF-094D7AEBC41B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DEFDA73-E280-4438-886A-76EEC5F38B2E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FA0761D-88DD-4E49-9DFB-0CAB6F71C438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8629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A1C4734-8C13-43A9-AB95-06BAEF24F7DD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89254E0-4797-4F95-B6A9-78B0EDC6B207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15DDE47-1A83-48E7-A0B2-5950834E1AF0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DC2FFBA-33F0-48A4-BE1A-E88810715119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242B43D-E13B-4197-BFFC-033ABBEE961A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0180680-3D05-4DF6-B467-A090EC779D3F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958735" y="3075056"/>
              <a:ext cx="19130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554F4D"/>
                  </a:solidFill>
                  <a:latin typeface="+mj-ea"/>
                  <a:ea typeface="+mj-ea"/>
                </a:rPr>
                <a:t>Head to </a:t>
              </a:r>
            </a:p>
            <a:p>
              <a:pPr algn="ctr"/>
              <a:r>
                <a:rPr lang="en-US" altLang="ko-KR" sz="2000" dirty="0" smtClean="0">
                  <a:solidFill>
                    <a:srgbClr val="554F4D"/>
                  </a:solidFill>
                  <a:latin typeface="+mj-ea"/>
                  <a:ea typeface="+mj-ea"/>
                </a:rPr>
                <a:t>physical space</a:t>
              </a:r>
              <a:endParaRPr lang="ko-KR" altLang="en-US" sz="2000" dirty="0">
                <a:solidFill>
                  <a:srgbClr val="554F4D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3378882" y="3228944"/>
              <a:ext cx="15129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554F4D"/>
                  </a:solidFill>
                  <a:latin typeface="+mj-ea"/>
                  <a:ea typeface="+mj-ea"/>
                </a:rPr>
                <a:t>Wait in line</a:t>
              </a:r>
              <a:endParaRPr lang="ko-KR" altLang="en-US" sz="2000" dirty="0">
                <a:solidFill>
                  <a:srgbClr val="554F4D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5484838" y="3228944"/>
              <a:ext cx="17411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554F4D"/>
                  </a:solidFill>
                  <a:latin typeface="+mj-ea"/>
                  <a:ea typeface="+mj-ea"/>
                </a:rPr>
                <a:t>Authenticate</a:t>
              </a:r>
              <a:endParaRPr lang="ko-KR" altLang="en-US" sz="2000" dirty="0">
                <a:solidFill>
                  <a:srgbClr val="554F4D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7541422" y="3075056"/>
              <a:ext cx="20681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554F4D"/>
                  </a:solidFill>
                  <a:latin typeface="+mj-ea"/>
                  <a:ea typeface="+mj-ea"/>
                </a:rPr>
                <a:t>Receive ballot &amp;</a:t>
              </a:r>
            </a:p>
            <a:p>
              <a:pPr algn="ctr"/>
              <a:r>
                <a:rPr lang="en-US" altLang="ko-KR" sz="2000" dirty="0" smtClean="0">
                  <a:solidFill>
                    <a:srgbClr val="554F4D"/>
                  </a:solidFill>
                  <a:latin typeface="+mj-ea"/>
                  <a:ea typeface="+mj-ea"/>
                </a:rPr>
                <a:t>wait for booth</a:t>
              </a:r>
              <a:endParaRPr lang="ko-KR" altLang="en-US" sz="2000" dirty="0">
                <a:solidFill>
                  <a:srgbClr val="554F4D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10426595" y="3228944"/>
              <a:ext cx="738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Vote</a:t>
              </a:r>
              <a:endParaRPr lang="ko-KR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540348" y="2800782"/>
            <a:ext cx="11108523" cy="848350"/>
          </a:xfrm>
          <a:prstGeom prst="rect">
            <a:avLst/>
          </a:prstGeom>
          <a:solidFill>
            <a:srgbClr val="86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+mn-ea"/>
              </a:rPr>
              <a:t>Traditional Vote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716DC8-D9E7-44E3-8738-06BCF0C5D4CF}"/>
              </a:ext>
            </a:extLst>
          </p:cNvPr>
          <p:cNvSpPr/>
          <p:nvPr/>
        </p:nvSpPr>
        <p:spPr>
          <a:xfrm>
            <a:off x="5006780" y="3837340"/>
            <a:ext cx="2205995" cy="848350"/>
          </a:xfrm>
          <a:prstGeom prst="rect">
            <a:avLst/>
          </a:prstGeom>
          <a:solidFill>
            <a:srgbClr val="F0C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+mn-ea"/>
              </a:rPr>
              <a:t>Un-tact Vote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716DC8-D9E7-44E3-8738-06BCF0C5D4CF}"/>
              </a:ext>
            </a:extLst>
          </p:cNvPr>
          <p:cNvSpPr/>
          <p:nvPr/>
        </p:nvSpPr>
        <p:spPr>
          <a:xfrm>
            <a:off x="9427539" y="3837340"/>
            <a:ext cx="2205995" cy="848350"/>
          </a:xfrm>
          <a:prstGeom prst="rect">
            <a:avLst/>
          </a:prstGeom>
          <a:solidFill>
            <a:srgbClr val="F0C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Expected Effect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5708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8D4EECAC-E1C4-444C-ADA9-C1599C3884F8}"/>
              </a:ext>
            </a:extLst>
          </p:cNvPr>
          <p:cNvSpPr/>
          <p:nvPr/>
        </p:nvSpPr>
        <p:spPr>
          <a:xfrm rot="5400000">
            <a:off x="1165581" y="2186804"/>
            <a:ext cx="1965434" cy="1965434"/>
          </a:xfrm>
          <a:prstGeom prst="arc">
            <a:avLst>
              <a:gd name="adj1" fmla="val 13108833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A38FD850-AE46-4D08-848E-2D26F370B2FF}"/>
              </a:ext>
            </a:extLst>
          </p:cNvPr>
          <p:cNvSpPr/>
          <p:nvPr/>
        </p:nvSpPr>
        <p:spPr>
          <a:xfrm>
            <a:off x="1165581" y="2186804"/>
            <a:ext cx="1965434" cy="1965434"/>
          </a:xfrm>
          <a:prstGeom prst="arc">
            <a:avLst>
              <a:gd name="adj1" fmla="val 5320067"/>
              <a:gd name="adj2" fmla="val 18507104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CA571-0EC4-4E81-AFAE-E2477CBCC8E1}"/>
              </a:ext>
            </a:extLst>
          </p:cNvPr>
          <p:cNvSpPr txBox="1"/>
          <p:nvPr/>
        </p:nvSpPr>
        <p:spPr>
          <a:xfrm>
            <a:off x="1645596" y="287713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61%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45DBEC8-AC0A-4A5A-924C-27123CEE0045}"/>
              </a:ext>
            </a:extLst>
          </p:cNvPr>
          <p:cNvSpPr txBox="1"/>
          <p:nvPr/>
        </p:nvSpPr>
        <p:spPr>
          <a:xfrm>
            <a:off x="1126887" y="1341259"/>
            <a:ext cx="197842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51</a:t>
            </a:r>
            <a:r>
              <a:rPr lang="en-US" altLang="ko-KR" sz="2400" baseline="30000" dirty="0" smtClean="0">
                <a:latin typeface="+mj-ea"/>
                <a:ea typeface="+mj-ea"/>
              </a:rPr>
              <a:t>st</a:t>
            </a:r>
            <a:r>
              <a:rPr lang="en-US" altLang="ko-KR" sz="2400" dirty="0" smtClean="0">
                <a:latin typeface="+mj-ea"/>
                <a:ea typeface="+mj-ea"/>
              </a:rPr>
              <a:t> Election</a:t>
            </a:r>
          </a:p>
          <a:p>
            <a:pPr algn="ctr"/>
            <a:endParaRPr lang="en-US" altLang="ko-KR" sz="2400" dirty="0" smtClean="0">
              <a:latin typeface="+mj-ea"/>
              <a:ea typeface="+mj-ea"/>
            </a:endParaRPr>
          </a:p>
          <a:p>
            <a:pPr algn="ctr"/>
            <a:endParaRPr lang="en-US" altLang="ko-KR" sz="2400" dirty="0" smtClean="0">
              <a:latin typeface="+mj-ea"/>
              <a:ea typeface="+mj-ea"/>
            </a:endParaRPr>
          </a:p>
          <a:p>
            <a:pPr algn="ctr"/>
            <a:endParaRPr lang="en-US" altLang="ko-KR" sz="2400" dirty="0">
              <a:latin typeface="+mj-ea"/>
              <a:ea typeface="+mj-ea"/>
            </a:endParaRPr>
          </a:p>
          <a:p>
            <a:pPr algn="ctr"/>
            <a:endParaRPr lang="en-US" altLang="ko-KR" sz="2400" dirty="0" smtClean="0">
              <a:latin typeface="+mj-ea"/>
              <a:ea typeface="+mj-ea"/>
            </a:endParaRPr>
          </a:p>
          <a:p>
            <a:pPr algn="ctr"/>
            <a:endParaRPr lang="en-US" altLang="ko-KR" sz="2400" dirty="0">
              <a:latin typeface="+mj-ea"/>
              <a:ea typeface="+mj-ea"/>
            </a:endParaRPr>
          </a:p>
          <a:p>
            <a:pPr algn="ctr"/>
            <a:endParaRPr lang="en-US" altLang="ko-KR" sz="2400" dirty="0" smtClean="0">
              <a:latin typeface="+mj-ea"/>
              <a:ea typeface="+mj-ea"/>
            </a:endParaRPr>
          </a:p>
          <a:p>
            <a:pPr algn="ctr"/>
            <a:endParaRPr lang="en-US" altLang="ko-KR" sz="2000" dirty="0" smtClean="0">
              <a:latin typeface="+mj-ea"/>
              <a:ea typeface="+mj-ea"/>
            </a:endParaRPr>
          </a:p>
          <a:p>
            <a:pPr algn="ctr"/>
            <a:endParaRPr lang="en-US" altLang="ko-KR" sz="2000" dirty="0" smtClean="0">
              <a:latin typeface="+mj-ea"/>
              <a:ea typeface="+mj-ea"/>
            </a:endParaRPr>
          </a:p>
          <a:p>
            <a:pPr algn="ctr"/>
            <a:r>
              <a:rPr kumimoji="1" lang="en-US" altLang="ja-JP" sz="2000" dirty="0" smtClean="0">
                <a:latin typeface="+mj-ea"/>
                <a:ea typeface="+mj-ea"/>
              </a:rPr>
              <a:t>Nov 30, </a:t>
            </a:r>
            <a:r>
              <a:rPr kumimoji="1" lang="en-US" altLang="ja-JP" sz="2000" b="1" dirty="0" smtClean="0">
                <a:latin typeface="+mj-ea"/>
                <a:ea typeface="+mj-ea"/>
              </a:rPr>
              <a:t>2018</a:t>
            </a:r>
            <a:endParaRPr kumimoji="1" lang="ja-JP" altLang="en-US" sz="2000" b="1" dirty="0">
              <a:latin typeface="+mj-ea"/>
              <a:ea typeface="+mj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8B09A983-6C0D-4BB1-AEDE-D2BBCD1AEF7A}"/>
              </a:ext>
            </a:extLst>
          </p:cNvPr>
          <p:cNvSpPr/>
          <p:nvPr/>
        </p:nvSpPr>
        <p:spPr>
          <a:xfrm rot="5400000">
            <a:off x="5148118" y="2186804"/>
            <a:ext cx="1965434" cy="1965434"/>
          </a:xfrm>
          <a:prstGeom prst="arc">
            <a:avLst>
              <a:gd name="adj1" fmla="val 11492077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A754CEEA-A9C3-4133-8327-8BCFB4058565}"/>
              </a:ext>
            </a:extLst>
          </p:cNvPr>
          <p:cNvSpPr/>
          <p:nvPr/>
        </p:nvSpPr>
        <p:spPr>
          <a:xfrm>
            <a:off x="5148118" y="2186804"/>
            <a:ext cx="1965434" cy="1965434"/>
          </a:xfrm>
          <a:prstGeom prst="arc">
            <a:avLst>
              <a:gd name="adj1" fmla="val 5320067"/>
              <a:gd name="adj2" fmla="val 16915593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6BCF0-7BBD-41FE-BFF6-98CCA0B5726C}"/>
              </a:ext>
            </a:extLst>
          </p:cNvPr>
          <p:cNvSpPr txBox="1"/>
          <p:nvPr/>
        </p:nvSpPr>
        <p:spPr>
          <a:xfrm>
            <a:off x="5628133" y="287713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</a:rPr>
              <a:t>56%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A262B04A-C724-4452-9472-8F71291093E1}"/>
              </a:ext>
            </a:extLst>
          </p:cNvPr>
          <p:cNvSpPr txBox="1"/>
          <p:nvPr/>
        </p:nvSpPr>
        <p:spPr>
          <a:xfrm>
            <a:off x="5075529" y="1342764"/>
            <a:ext cx="2040943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>
                <a:latin typeface="+mj-ea"/>
                <a:ea typeface="+mj-ea"/>
              </a:rPr>
              <a:t>52</a:t>
            </a:r>
            <a:r>
              <a:rPr lang="en-US" altLang="ja-JP" sz="2400" baseline="30000" dirty="0" smtClean="0">
                <a:latin typeface="+mj-ea"/>
                <a:ea typeface="+mj-ea"/>
              </a:rPr>
              <a:t>nd</a:t>
            </a:r>
            <a:r>
              <a:rPr lang="en-US" altLang="ja-JP" sz="2400" dirty="0" smtClean="0">
                <a:latin typeface="+mj-ea"/>
                <a:ea typeface="+mj-ea"/>
              </a:rPr>
              <a:t> Election</a:t>
            </a:r>
          </a:p>
          <a:p>
            <a:pPr algn="ctr"/>
            <a:endParaRPr lang="en-US" altLang="ja-JP" sz="2400" dirty="0" smtClean="0">
              <a:latin typeface="+mj-ea"/>
              <a:ea typeface="+mj-ea"/>
            </a:endParaRPr>
          </a:p>
          <a:p>
            <a:pPr algn="ctr"/>
            <a:endParaRPr lang="en-US" altLang="ja-JP" sz="2400" dirty="0" smtClean="0">
              <a:latin typeface="+mj-ea"/>
              <a:ea typeface="+mj-ea"/>
            </a:endParaRPr>
          </a:p>
          <a:p>
            <a:pPr algn="ctr"/>
            <a:endParaRPr lang="en-US" altLang="ja-JP" sz="2000" dirty="0" smtClean="0">
              <a:latin typeface="+mj-ea"/>
              <a:ea typeface="+mj-ea"/>
            </a:endParaRPr>
          </a:p>
          <a:p>
            <a:pPr algn="ctr"/>
            <a:endParaRPr lang="en-US" altLang="ja-JP" sz="2000" dirty="0">
              <a:latin typeface="+mj-ea"/>
              <a:ea typeface="+mj-ea"/>
            </a:endParaRPr>
          </a:p>
          <a:p>
            <a:pPr algn="ctr"/>
            <a:endParaRPr lang="en-US" altLang="ja-JP" sz="2000" dirty="0" smtClean="0">
              <a:latin typeface="+mj-ea"/>
              <a:ea typeface="+mj-ea"/>
            </a:endParaRPr>
          </a:p>
          <a:p>
            <a:pPr algn="ctr"/>
            <a:endParaRPr lang="en-US" altLang="ja-JP" sz="2000" dirty="0">
              <a:latin typeface="+mj-ea"/>
              <a:ea typeface="+mj-ea"/>
            </a:endParaRPr>
          </a:p>
          <a:p>
            <a:pPr algn="ctr"/>
            <a:endParaRPr lang="en-US" altLang="ja-JP" sz="2000" dirty="0" smtClean="0">
              <a:latin typeface="+mj-ea"/>
              <a:ea typeface="+mj-ea"/>
            </a:endParaRPr>
          </a:p>
          <a:p>
            <a:pPr algn="ctr"/>
            <a:endParaRPr lang="en-US" altLang="ja-JP" sz="2000" dirty="0" smtClean="0">
              <a:latin typeface="+mj-ea"/>
              <a:ea typeface="+mj-ea"/>
            </a:endParaRPr>
          </a:p>
          <a:p>
            <a:pPr algn="ctr"/>
            <a:endParaRPr lang="en-US" altLang="ja-JP" sz="2000" dirty="0" smtClean="0">
              <a:latin typeface="+mj-ea"/>
              <a:ea typeface="+mj-ea"/>
            </a:endParaRPr>
          </a:p>
          <a:p>
            <a:pPr algn="ctr"/>
            <a:r>
              <a:rPr kumimoji="1" lang="en-US" altLang="ja-JP" sz="2000" dirty="0" smtClean="0">
                <a:latin typeface="+mj-ea"/>
                <a:ea typeface="+mj-ea"/>
              </a:rPr>
              <a:t>Nov 29, </a:t>
            </a:r>
            <a:r>
              <a:rPr kumimoji="1" lang="en-US" altLang="ja-JP" sz="2000" b="1" dirty="0" smtClean="0">
                <a:latin typeface="+mj-ea"/>
                <a:ea typeface="+mj-ea"/>
              </a:rPr>
              <a:t>2019</a:t>
            </a:r>
            <a:endParaRPr kumimoji="1" lang="ja-JP" altLang="en-US" sz="2000" b="1" dirty="0"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52F085E-613E-41D0-80B0-6E0E2155CA9F}"/>
              </a:ext>
            </a:extLst>
          </p:cNvPr>
          <p:cNvCxnSpPr/>
          <p:nvPr/>
        </p:nvCxnSpPr>
        <p:spPr>
          <a:xfrm>
            <a:off x="5822136" y="5088355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원호 17">
            <a:extLst>
              <a:ext uri="{FF2B5EF4-FFF2-40B4-BE49-F238E27FC236}">
                <a16:creationId xmlns:a16="http://schemas.microsoft.com/office/drawing/2014/main" id="{1DE82899-88FA-4EC8-8B1D-694C7850E495}"/>
              </a:ext>
            </a:extLst>
          </p:cNvPr>
          <p:cNvSpPr/>
          <p:nvPr/>
        </p:nvSpPr>
        <p:spPr>
          <a:xfrm rot="5400000">
            <a:off x="9130654" y="2186804"/>
            <a:ext cx="1965434" cy="1965434"/>
          </a:xfrm>
          <a:prstGeom prst="arc">
            <a:avLst>
              <a:gd name="adj1" fmla="val 7010642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C3BC24D4-4067-4032-B953-942A595B8206}"/>
              </a:ext>
            </a:extLst>
          </p:cNvPr>
          <p:cNvSpPr/>
          <p:nvPr/>
        </p:nvSpPr>
        <p:spPr>
          <a:xfrm>
            <a:off x="9130654" y="2186804"/>
            <a:ext cx="1965434" cy="1965434"/>
          </a:xfrm>
          <a:prstGeom prst="arc">
            <a:avLst>
              <a:gd name="adj1" fmla="val 5320067"/>
              <a:gd name="adj2" fmla="val 12445157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B0A69-DC5D-4339-8696-39855F1AC2B6}"/>
              </a:ext>
            </a:extLst>
          </p:cNvPr>
          <p:cNvSpPr txBox="1"/>
          <p:nvPr/>
        </p:nvSpPr>
        <p:spPr>
          <a:xfrm>
            <a:off x="9610669" y="287713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C00000"/>
                </a:solidFill>
              </a:rPr>
              <a:t>29%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22" name="テキスト ボックス 17">
            <a:extLst>
              <a:ext uri="{FF2B5EF4-FFF2-40B4-BE49-F238E27FC236}">
                <a16:creationId xmlns:a16="http://schemas.microsoft.com/office/drawing/2014/main" id="{982144E2-8ADF-4B55-910E-B05428647F57}"/>
              </a:ext>
            </a:extLst>
          </p:cNvPr>
          <p:cNvSpPr txBox="1"/>
          <p:nvPr/>
        </p:nvSpPr>
        <p:spPr>
          <a:xfrm>
            <a:off x="9112456" y="1341259"/>
            <a:ext cx="2001830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53</a:t>
            </a:r>
            <a:r>
              <a:rPr lang="en-US" altLang="ko-KR" sz="2400" baseline="30000" dirty="0" smtClean="0">
                <a:latin typeface="+mj-ea"/>
                <a:ea typeface="+mj-ea"/>
              </a:rPr>
              <a:t>rd</a:t>
            </a:r>
            <a:r>
              <a:rPr lang="en-US" altLang="ko-KR" sz="2400" dirty="0" smtClean="0">
                <a:latin typeface="+mj-ea"/>
                <a:ea typeface="+mj-ea"/>
              </a:rPr>
              <a:t> Election</a:t>
            </a:r>
          </a:p>
          <a:p>
            <a:pPr algn="ctr"/>
            <a:endParaRPr lang="en-US" altLang="ko-KR" sz="2400" dirty="0" smtClean="0">
              <a:latin typeface="+mj-ea"/>
              <a:ea typeface="+mj-ea"/>
            </a:endParaRPr>
          </a:p>
          <a:p>
            <a:pPr algn="ctr"/>
            <a:endParaRPr lang="en-US" altLang="ko-KR" sz="2400" dirty="0" smtClean="0">
              <a:latin typeface="+mj-ea"/>
              <a:ea typeface="+mj-ea"/>
            </a:endParaRPr>
          </a:p>
          <a:p>
            <a:pPr algn="ctr"/>
            <a:endParaRPr lang="en-US" altLang="ko-KR" sz="2400" dirty="0">
              <a:latin typeface="+mj-ea"/>
              <a:ea typeface="+mj-ea"/>
            </a:endParaRPr>
          </a:p>
          <a:p>
            <a:pPr algn="ctr"/>
            <a:endParaRPr lang="en-US" altLang="ko-KR" sz="2400" dirty="0" smtClean="0">
              <a:latin typeface="+mj-ea"/>
              <a:ea typeface="+mj-ea"/>
            </a:endParaRPr>
          </a:p>
          <a:p>
            <a:pPr algn="ctr"/>
            <a:endParaRPr lang="en-US" altLang="ko-KR" sz="2400" dirty="0">
              <a:latin typeface="+mj-ea"/>
              <a:ea typeface="+mj-ea"/>
            </a:endParaRPr>
          </a:p>
          <a:p>
            <a:pPr algn="ctr"/>
            <a:endParaRPr lang="en-US" altLang="ko-KR" sz="2400" dirty="0" smtClean="0">
              <a:latin typeface="+mj-ea"/>
              <a:ea typeface="+mj-ea"/>
            </a:endParaRPr>
          </a:p>
          <a:p>
            <a:pPr algn="ctr"/>
            <a:endParaRPr lang="en-US" altLang="ko-KR" sz="2400" dirty="0" smtClean="0">
              <a:latin typeface="+mj-ea"/>
              <a:ea typeface="+mj-ea"/>
            </a:endParaRPr>
          </a:p>
          <a:p>
            <a:pPr algn="ctr"/>
            <a:endParaRPr lang="en-US" altLang="ko-KR" sz="2000" dirty="0" smtClean="0">
              <a:latin typeface="+mj-ea"/>
              <a:ea typeface="+mj-ea"/>
            </a:endParaRPr>
          </a:p>
          <a:p>
            <a:pPr algn="ctr"/>
            <a:r>
              <a:rPr kumimoji="1" lang="en-US" altLang="ja-JP" sz="2000" dirty="0" smtClean="0">
                <a:latin typeface="+mj-ea"/>
                <a:ea typeface="+mj-ea"/>
              </a:rPr>
              <a:t>Nov 26, </a:t>
            </a:r>
            <a:r>
              <a:rPr kumimoji="1" lang="en-US" altLang="ja-JP" sz="2000" b="1" dirty="0" smtClean="0">
                <a:latin typeface="+mj-ea"/>
                <a:ea typeface="+mj-ea"/>
              </a:rPr>
              <a:t>2020</a:t>
            </a:r>
            <a:endParaRPr kumimoji="1" lang="ja-JP" altLang="en-US" sz="2000" b="1" dirty="0"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3AFCFC-E87C-48F7-AA3C-763BE72427AE}"/>
              </a:ext>
            </a:extLst>
          </p:cNvPr>
          <p:cNvCxnSpPr/>
          <p:nvPr/>
        </p:nvCxnSpPr>
        <p:spPr>
          <a:xfrm>
            <a:off x="9839507" y="5088355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65D3C7-97F8-466F-BD96-0626DCB0449D}"/>
              </a:ext>
            </a:extLst>
          </p:cNvPr>
          <p:cNvSpPr/>
          <p:nvPr/>
        </p:nvSpPr>
        <p:spPr>
          <a:xfrm rot="5400000">
            <a:off x="2136558" y="4771988"/>
            <a:ext cx="36000" cy="684000"/>
          </a:xfrm>
          <a:prstGeom prst="rect">
            <a:avLst/>
          </a:prstGeom>
          <a:solidFill>
            <a:srgbClr val="F3DFBA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3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Overview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2961808" y="5703083"/>
            <a:ext cx="6268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Fig 1. Turnout for each SKKU student council election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0" y="5516318"/>
            <a:ext cx="12192000" cy="915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432265" y="5633807"/>
            <a:ext cx="9327470" cy="64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SKKU Voter turnout rates on a </a:t>
            </a:r>
            <a:r>
              <a:rPr lang="en-US" altLang="ko-KR" sz="3200" b="1" u="sng" dirty="0" smtClean="0">
                <a:solidFill>
                  <a:schemeClr val="bg1"/>
                </a:solidFill>
                <a:latin typeface="+mj-ea"/>
                <a:ea typeface="+mj-ea"/>
              </a:rPr>
              <a:t>all time low</a:t>
            </a:r>
            <a:endParaRPr lang="ko-KR" altLang="en-US" sz="3200" b="1" u="sng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9829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ED51549F-0B15-437F-AE6A-EC31BD704DF1}"/>
              </a:ext>
            </a:extLst>
          </p:cNvPr>
          <p:cNvSpPr txBox="1"/>
          <p:nvPr/>
        </p:nvSpPr>
        <p:spPr>
          <a:xfrm>
            <a:off x="316334" y="2700616"/>
            <a:ext cx="4699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+mn-ea"/>
              </a:rPr>
              <a:t>Interaction between </a:t>
            </a:r>
            <a:r>
              <a:rPr lang="en-US" altLang="ko-KR" sz="2400" dirty="0">
                <a:latin typeface="+mn-ea"/>
              </a:rPr>
              <a:t>candidates and </a:t>
            </a:r>
            <a:r>
              <a:rPr lang="en-US" altLang="ko-KR" sz="2400" dirty="0" smtClean="0">
                <a:latin typeface="+mn-ea"/>
              </a:rPr>
              <a:t>voters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+mn-ea"/>
              </a:rPr>
              <a:t>Real-time communication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+mn-ea"/>
              </a:rPr>
              <a:t>Policy </a:t>
            </a:r>
            <a:r>
              <a:rPr lang="en-US" altLang="ko-KR" sz="2400" dirty="0">
                <a:latin typeface="+mn-ea"/>
              </a:rPr>
              <a:t>proposal by voters</a:t>
            </a:r>
            <a:endParaRPr lang="ko-KR" altLang="en-US" sz="240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latin typeface="+mn-ea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2940FEE-CC84-45A9-83CB-2D8AC1781DEF}"/>
              </a:ext>
            </a:extLst>
          </p:cNvPr>
          <p:cNvSpPr txBox="1"/>
          <p:nvPr/>
        </p:nvSpPr>
        <p:spPr>
          <a:xfrm>
            <a:off x="279014" y="2182322"/>
            <a:ext cx="4682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Better Communication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94C2DF51-53A8-47C1-B579-220BCF3DC8BA}"/>
              </a:ext>
            </a:extLst>
          </p:cNvPr>
          <p:cNvSpPr txBox="1"/>
          <p:nvPr/>
        </p:nvSpPr>
        <p:spPr>
          <a:xfrm>
            <a:off x="7502281" y="5027639"/>
            <a:ext cx="434834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+mn-ea"/>
              </a:rPr>
              <a:t>Less vote cost</a:t>
            </a:r>
          </a:p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+mn-ea"/>
              </a:rPr>
              <a:t>Less campaign cost</a:t>
            </a:r>
          </a:p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No quarantine </a:t>
            </a:r>
            <a:r>
              <a:rPr lang="en-US" altLang="ko-KR" sz="2400" dirty="0" smtClean="0">
                <a:latin typeface="+mn-ea"/>
              </a:rPr>
              <a:t>cost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2AADF3E9-FF28-4533-AFB2-DA7618603ADF}"/>
              </a:ext>
            </a:extLst>
          </p:cNvPr>
          <p:cNvSpPr txBox="1"/>
          <p:nvPr/>
        </p:nvSpPr>
        <p:spPr>
          <a:xfrm>
            <a:off x="9753023" y="4362609"/>
            <a:ext cx="206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Less Cost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D9128D20-E409-4B7E-BB1D-C48B3EBC8A71}"/>
              </a:ext>
            </a:extLst>
          </p:cNvPr>
          <p:cNvSpPr txBox="1"/>
          <p:nvPr/>
        </p:nvSpPr>
        <p:spPr>
          <a:xfrm>
            <a:off x="7291048" y="1865206"/>
            <a:ext cx="477081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Better accessibility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Faster vote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Simple certification</a:t>
            </a:r>
            <a:endParaRPr lang="ko-KR" altLang="en-US" sz="2400" dirty="0">
              <a:latin typeface="+mn-ea"/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6CE9863-6A45-4467-A3D7-6816D6C4CACD}"/>
              </a:ext>
            </a:extLst>
          </p:cNvPr>
          <p:cNvSpPr txBox="1"/>
          <p:nvPr/>
        </p:nvSpPr>
        <p:spPr>
          <a:xfrm>
            <a:off x="7291048" y="1255288"/>
            <a:ext cx="352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Increase Turnout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04" y="1477923"/>
            <a:ext cx="1562611" cy="1562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99" y="4742436"/>
            <a:ext cx="1553435" cy="1553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95" y="4702944"/>
            <a:ext cx="1461411" cy="14614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Expected Effect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23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3822815" y="2705725"/>
            <a:ext cx="45463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 smtClean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066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908073"/>
            <a:ext cx="1033103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908073"/>
            <a:ext cx="9072025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496737-B53C-4A7C-8E1A-C909542D5988}"/>
              </a:ext>
            </a:extLst>
          </p:cNvPr>
          <p:cNvSpPr txBox="1"/>
          <p:nvPr/>
        </p:nvSpPr>
        <p:spPr>
          <a:xfrm>
            <a:off x="1245581" y="2006528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424141" y="2061961"/>
            <a:ext cx="43166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>
                <a:solidFill>
                  <a:schemeClr val="bg1"/>
                </a:solidFill>
                <a:latin typeface="+mj-ea"/>
                <a:ea typeface="+mj-ea"/>
              </a:rPr>
              <a:t>Influence of COVID-19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3301617"/>
            <a:ext cx="103310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3301617"/>
            <a:ext cx="9072025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9B547-6B49-409E-B26D-FAED0463BCDC}"/>
              </a:ext>
            </a:extLst>
          </p:cNvPr>
          <p:cNvSpPr txBox="1"/>
          <p:nvPr/>
        </p:nvSpPr>
        <p:spPr>
          <a:xfrm>
            <a:off x="1245581" y="3400072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2424141" y="3455505"/>
            <a:ext cx="70618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>
                <a:solidFill>
                  <a:schemeClr val="bg1"/>
                </a:solidFill>
                <a:latin typeface="+mj-ea"/>
                <a:ea typeface="+mj-ea"/>
              </a:rPr>
              <a:t>Absence of real-time communication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4695161"/>
            <a:ext cx="1033103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4695161"/>
            <a:ext cx="9072025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67A8D-1CB8-4452-B93B-219D088A66FD}"/>
              </a:ext>
            </a:extLst>
          </p:cNvPr>
          <p:cNvSpPr txBox="1"/>
          <p:nvPr/>
        </p:nvSpPr>
        <p:spPr>
          <a:xfrm>
            <a:off x="1245581" y="4793616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A32A6-0C23-4F87-968C-A78F109106DC}"/>
              </a:ext>
            </a:extLst>
          </p:cNvPr>
          <p:cNvSpPr txBox="1"/>
          <p:nvPr/>
        </p:nvSpPr>
        <p:spPr>
          <a:xfrm>
            <a:off x="2424141" y="4849049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High cost of vote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3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Overview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0702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0" y="5516318"/>
            <a:ext cx="12192000" cy="915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800410"/>
              </p:ext>
            </p:extLst>
          </p:nvPr>
        </p:nvGraphicFramePr>
        <p:xfrm>
          <a:off x="667854" y="2456664"/>
          <a:ext cx="10777556" cy="2034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4389">
                  <a:extLst>
                    <a:ext uri="{9D8B030D-6E8A-4147-A177-3AD203B41FA5}">
                      <a16:colId xmlns:a16="http://schemas.microsoft.com/office/drawing/2014/main" val="3853077355"/>
                    </a:ext>
                  </a:extLst>
                </a:gridCol>
                <a:gridCol w="2694389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69438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694389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78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Dorm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0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2019.08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0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2020.08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0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2021.08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78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Ji-Kwan</a:t>
                      </a:r>
                      <a:endParaRPr lang="ko-KR" altLang="en-US" sz="2400" spc="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3.53</a:t>
                      </a:r>
                      <a:endParaRPr lang="ko-KR" altLang="en-US" sz="240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3.29</a:t>
                      </a:r>
                      <a:endParaRPr lang="ko-KR" altLang="en-US" sz="240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pc="-150" dirty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2400" b="1" spc="-15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78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Shin-Kwan 3/3</a:t>
                      </a:r>
                      <a:endParaRPr lang="ko-KR" altLang="en-US" sz="2400" spc="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3.57</a:t>
                      </a:r>
                      <a:endParaRPr lang="ko-KR" altLang="en-US" sz="240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4.08</a:t>
                      </a:r>
                      <a:endParaRPr lang="ko-KR" altLang="en-US" sz="240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pc="-150" dirty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2400" b="1" spc="-15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432265" y="5633807"/>
            <a:ext cx="9327470" cy="64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More students are staying in their </a:t>
            </a:r>
            <a:r>
              <a:rPr lang="en-US" altLang="ko-KR" sz="3200" b="1" u="sng" dirty="0" smtClean="0">
                <a:solidFill>
                  <a:schemeClr val="bg1"/>
                </a:solidFill>
                <a:latin typeface="+mj-ea"/>
                <a:ea typeface="+mj-ea"/>
              </a:rPr>
              <a:t>hometown</a:t>
            </a:r>
            <a:endParaRPr lang="ko-KR" altLang="en-US" sz="3200" b="1" u="sng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2181065" y="4727492"/>
            <a:ext cx="7773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+mn-ea"/>
              </a:rPr>
              <a:t>Table 1. Grade requirement for dorm admission from 2019 to 2021</a:t>
            </a:r>
            <a:endParaRPr lang="ko-KR" altLang="en-US" sz="20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5076009" y="1446221"/>
            <a:ext cx="2039982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bg1"/>
                </a:solidFill>
                <a:latin typeface="+mj-ea"/>
                <a:ea typeface="+mj-ea"/>
              </a:rPr>
              <a:t>1. COVID-19</a:t>
            </a:r>
            <a:endParaRPr lang="en-US" altLang="ko-KR" sz="28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3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Overview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452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1432265" y="2334966"/>
            <a:ext cx="4164155" cy="2339354"/>
          </a:xfrm>
          <a:prstGeom prst="rect">
            <a:avLst/>
          </a:prstGeom>
          <a:noFill/>
          <a:ln w="28575">
            <a:solidFill>
              <a:srgbClr val="425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0" y="5516318"/>
            <a:ext cx="12192000" cy="915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432265" y="5633807"/>
            <a:ext cx="9327470" cy="64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No real-time communication </a:t>
            </a:r>
            <a:r>
              <a:rPr lang="en-US" altLang="ko-KR" sz="3200" b="1" u="sng" dirty="0" smtClean="0">
                <a:solidFill>
                  <a:schemeClr val="bg1"/>
                </a:solidFill>
                <a:latin typeface="+mj-ea"/>
                <a:ea typeface="+mj-ea"/>
              </a:rPr>
              <a:t>pre-election</a:t>
            </a:r>
            <a:endParaRPr lang="ko-KR" altLang="en-US" sz="3200" b="1" u="sng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3251504" y="1382721"/>
            <a:ext cx="5688993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bg1"/>
                </a:solidFill>
                <a:latin typeface="+mj-ea"/>
                <a:ea typeface="+mj-ea"/>
              </a:rPr>
              <a:t>2. Lack of  Real-time Communication</a:t>
            </a:r>
            <a:endParaRPr lang="en-US" altLang="ko-KR" sz="28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Facebook-logo - World Summit AI Amsterdam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r="18275"/>
          <a:stretch/>
        </p:blipFill>
        <p:spPr bwMode="auto">
          <a:xfrm>
            <a:off x="2882056" y="2858186"/>
            <a:ext cx="1303395" cy="129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Instagram logo 2016.svg - Wikipedi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650" y="2915384"/>
            <a:ext cx="1100098" cy="110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Gmail icon (2020).svg - Wikipedia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54" y="3050746"/>
            <a:ext cx="1105833" cy="8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one Icon PNG Image | Ios icon, Phone icon, Call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145" y="2731566"/>
            <a:ext cx="1330632" cy="133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2748748" y="2073355"/>
            <a:ext cx="15311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rgbClr val="425059"/>
                </a:solidFill>
                <a:latin typeface="+mj-ea"/>
                <a:ea typeface="+mj-ea"/>
              </a:rPr>
              <a:t>Message</a:t>
            </a:r>
            <a:endParaRPr lang="en-US" altLang="ko-KR" sz="2800" spc="-150" dirty="0">
              <a:solidFill>
                <a:srgbClr val="425059"/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6652384" y="2334965"/>
            <a:ext cx="4164155" cy="2339355"/>
          </a:xfrm>
          <a:prstGeom prst="rect">
            <a:avLst/>
          </a:prstGeom>
          <a:noFill/>
          <a:ln w="28575">
            <a:solidFill>
              <a:srgbClr val="425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7913564" y="2073355"/>
            <a:ext cx="164179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rgbClr val="425059"/>
                </a:solidFill>
                <a:latin typeface="+mj-ea"/>
                <a:ea typeface="+mj-ea"/>
              </a:rPr>
              <a:t>Real-time</a:t>
            </a:r>
            <a:endParaRPr lang="en-US" altLang="ko-KR" sz="2800" spc="-150" dirty="0">
              <a:solidFill>
                <a:srgbClr val="425059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7245912" y="4062198"/>
            <a:ext cx="297709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425059"/>
                </a:solidFill>
                <a:latin typeface="+mj-ea"/>
                <a:ea typeface="+mj-ea"/>
              </a:rPr>
              <a:t>*Only after winning election</a:t>
            </a:r>
            <a:endParaRPr lang="en-US" altLang="ko-KR" sz="2000" spc="-150" dirty="0">
              <a:solidFill>
                <a:srgbClr val="425059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2416592" y="4895264"/>
            <a:ext cx="7302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+mn-ea"/>
              </a:rPr>
              <a:t>Fig 2. Various methods of contacting the SKKU student council</a:t>
            </a:r>
            <a:endParaRPr lang="ko-KR" altLang="en-US" sz="20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3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Overview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8579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0" y="5516318"/>
            <a:ext cx="12192000" cy="915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432265" y="5633807"/>
            <a:ext cx="932747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Campaigning and voting costs a </a:t>
            </a:r>
            <a:r>
              <a:rPr lang="en-US" altLang="ko-KR" sz="3200" b="1" u="sng" dirty="0" smtClean="0">
                <a:solidFill>
                  <a:schemeClr val="bg1"/>
                </a:solidFill>
                <a:latin typeface="+mj-ea"/>
                <a:ea typeface="+mj-ea"/>
              </a:rPr>
              <a:t>lot of money</a:t>
            </a:r>
            <a:endParaRPr lang="ko-KR" altLang="en-US" sz="3200" b="1" u="sng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3549566" y="1382721"/>
            <a:ext cx="5092869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bg1"/>
                </a:solidFill>
                <a:latin typeface="+mj-ea"/>
                <a:ea typeface="+mj-ea"/>
              </a:rPr>
              <a:t>3. High cost of campaign &amp; vote</a:t>
            </a:r>
            <a:endParaRPr lang="en-US" altLang="ko-KR" sz="28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213195"/>
              </p:ext>
            </p:extLst>
          </p:nvPr>
        </p:nvGraphicFramePr>
        <p:xfrm>
          <a:off x="489752" y="2324095"/>
          <a:ext cx="5388778" cy="2034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4389">
                  <a:extLst>
                    <a:ext uri="{9D8B030D-6E8A-4147-A177-3AD203B41FA5}">
                      <a16:colId xmlns:a16="http://schemas.microsoft.com/office/drawing/2014/main" val="3853077355"/>
                    </a:ext>
                  </a:extLst>
                </a:gridCol>
                <a:gridCol w="2694389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</a:tblGrid>
              <a:tr h="678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Campus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0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Cost (KRW)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78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Humanities &amp;</a:t>
                      </a:r>
                    </a:p>
                    <a:p>
                      <a:pPr algn="ctr" latinLnBrk="1"/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Social Sciences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3,430,000</a:t>
                      </a:r>
                      <a:endParaRPr lang="ko-KR" altLang="en-US" sz="240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78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Natural Science</a:t>
                      </a:r>
                      <a:endParaRPr lang="ko-KR" altLang="en-US" sz="2400" spc="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2,400,000</a:t>
                      </a:r>
                      <a:endParaRPr lang="ko-KR" altLang="en-US" sz="240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052788" y="4534913"/>
            <a:ext cx="426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425059"/>
                </a:solidFill>
                <a:latin typeface="+mn-ea"/>
              </a:rPr>
              <a:t>Table 2. Cost of campaign for</a:t>
            </a:r>
          </a:p>
          <a:p>
            <a:pPr algn="ctr"/>
            <a:r>
              <a:rPr lang="en-US" altLang="ko-KR" sz="2000" dirty="0" smtClean="0">
                <a:solidFill>
                  <a:srgbClr val="425059"/>
                </a:solidFill>
                <a:latin typeface="+mn-ea"/>
              </a:rPr>
              <a:t>2016 SKKU student council election</a:t>
            </a:r>
            <a:endParaRPr lang="ko-KR" altLang="en-US" sz="2000" dirty="0">
              <a:solidFill>
                <a:srgbClr val="425059"/>
              </a:solidFill>
              <a:latin typeface="+mn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96257"/>
              </p:ext>
            </p:extLst>
          </p:nvPr>
        </p:nvGraphicFramePr>
        <p:xfrm>
          <a:off x="6339887" y="2329571"/>
          <a:ext cx="5388778" cy="2034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4389">
                  <a:extLst>
                    <a:ext uri="{9D8B030D-6E8A-4147-A177-3AD203B41FA5}">
                      <a16:colId xmlns:a16="http://schemas.microsoft.com/office/drawing/2014/main" val="3853077355"/>
                    </a:ext>
                  </a:extLst>
                </a:gridCol>
                <a:gridCol w="2694389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</a:tblGrid>
              <a:tr h="678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Usage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0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Cost (KRW)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78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Voting Booth</a:t>
                      </a:r>
                      <a:endParaRPr lang="ko-KR" altLang="en-US" sz="2400" spc="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440,000</a:t>
                      </a:r>
                      <a:endParaRPr lang="ko-KR" altLang="en-US" sz="240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78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Staff</a:t>
                      </a:r>
                      <a:r>
                        <a:rPr lang="en-US" altLang="ko-KR" sz="2400" spc="0" baseline="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 Payment</a:t>
                      </a:r>
                      <a:endParaRPr lang="ko-KR" altLang="en-US" sz="2400" spc="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5,000,000</a:t>
                      </a:r>
                      <a:endParaRPr lang="ko-KR" altLang="en-US" sz="240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6900496" y="4542388"/>
            <a:ext cx="426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425059"/>
                </a:solidFill>
                <a:latin typeface="+mn-ea"/>
              </a:rPr>
              <a:t>Table 3. Cost of vote for </a:t>
            </a:r>
          </a:p>
          <a:p>
            <a:pPr algn="ctr"/>
            <a:r>
              <a:rPr lang="en-US" altLang="ko-KR" sz="2000" dirty="0" smtClean="0">
                <a:solidFill>
                  <a:srgbClr val="425059"/>
                </a:solidFill>
                <a:latin typeface="+mn-ea"/>
              </a:rPr>
              <a:t>2018 SKKU student council election</a:t>
            </a:r>
            <a:endParaRPr lang="ko-KR" altLang="en-US" sz="2000" dirty="0">
              <a:solidFill>
                <a:srgbClr val="425059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3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Overview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4330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89394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4840452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D61A377-4BA4-4A78-AF3E-D3A3C81EB450}"/>
              </a:ext>
            </a:extLst>
          </p:cNvPr>
          <p:cNvSpPr txBox="1"/>
          <p:nvPr/>
        </p:nvSpPr>
        <p:spPr>
          <a:xfrm>
            <a:off x="309001" y="1221498"/>
            <a:ext cx="64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9CFF17-29A4-453A-B19D-6A6BB632242D}"/>
              </a:ext>
            </a:extLst>
          </p:cNvPr>
          <p:cNvSpPr txBox="1"/>
          <p:nvPr/>
        </p:nvSpPr>
        <p:spPr>
          <a:xfrm>
            <a:off x="1208805" y="1221498"/>
            <a:ext cx="47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58FE72-0984-4D30-B113-1B6B4B454C1D}"/>
              </a:ext>
            </a:extLst>
          </p:cNvPr>
          <p:cNvSpPr txBox="1"/>
          <p:nvPr/>
        </p:nvSpPr>
        <p:spPr>
          <a:xfrm>
            <a:off x="1937340" y="1175332"/>
            <a:ext cx="418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The COVID-19 Pandemic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0ABDBC-F548-441A-B342-4F67CEDEBC15}"/>
              </a:ext>
            </a:extLst>
          </p:cNvPr>
          <p:cNvSpPr txBox="1"/>
          <p:nvPr/>
        </p:nvSpPr>
        <p:spPr>
          <a:xfrm>
            <a:off x="1937341" y="1631631"/>
            <a:ext cx="9513924" cy="117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Large portion of students are staying at hometown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Infection risk during voting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Limits campaign activities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7B933C-42FC-454D-AF50-6B9260673A5E}"/>
              </a:ext>
            </a:extLst>
          </p:cNvPr>
          <p:cNvSpPr txBox="1"/>
          <p:nvPr/>
        </p:nvSpPr>
        <p:spPr>
          <a:xfrm>
            <a:off x="309001" y="3168003"/>
            <a:ext cx="69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ECC35C-40B7-4E12-A8D6-712DF27992F5}"/>
              </a:ext>
            </a:extLst>
          </p:cNvPr>
          <p:cNvSpPr txBox="1"/>
          <p:nvPr/>
        </p:nvSpPr>
        <p:spPr>
          <a:xfrm>
            <a:off x="1208805" y="3168003"/>
            <a:ext cx="47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E69822-967C-4C52-9C2A-CF25C08AA9CA}"/>
              </a:ext>
            </a:extLst>
          </p:cNvPr>
          <p:cNvSpPr txBox="1"/>
          <p:nvPr/>
        </p:nvSpPr>
        <p:spPr>
          <a:xfrm>
            <a:off x="1937341" y="3121837"/>
            <a:ext cx="622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Absence of real-time communication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BD662F-05A1-40F9-A99C-4BB6022A71B1}"/>
              </a:ext>
            </a:extLst>
          </p:cNvPr>
          <p:cNvSpPr txBox="1"/>
          <p:nvPr/>
        </p:nvSpPr>
        <p:spPr>
          <a:xfrm>
            <a:off x="1937341" y="3578136"/>
            <a:ext cx="9513924" cy="117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Lack of communication between candidates and </a:t>
            </a:r>
            <a:r>
              <a:rPr lang="en-US" altLang="ko-KR" sz="2000" dirty="0" smtClean="0">
                <a:latin typeface="+mn-ea"/>
              </a:rPr>
              <a:t>voters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Hard </a:t>
            </a:r>
            <a:r>
              <a:rPr lang="en-US" altLang="ko-KR" sz="2000" dirty="0">
                <a:latin typeface="+mn-ea"/>
              </a:rPr>
              <a:t>to feedback during debate between candidates 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Limitation </a:t>
            </a:r>
            <a:r>
              <a:rPr lang="en-US" altLang="ko-KR" sz="2000" dirty="0">
                <a:latin typeface="+mn-ea"/>
              </a:rPr>
              <a:t>of election campaign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30940C-36B5-40C1-B115-A13B9F9496A4}"/>
              </a:ext>
            </a:extLst>
          </p:cNvPr>
          <p:cNvSpPr txBox="1"/>
          <p:nvPr/>
        </p:nvSpPr>
        <p:spPr>
          <a:xfrm>
            <a:off x="309001" y="5085068"/>
            <a:ext cx="69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AC153C-58C3-4AD6-9529-916E8284434D}"/>
              </a:ext>
            </a:extLst>
          </p:cNvPr>
          <p:cNvSpPr txBox="1"/>
          <p:nvPr/>
        </p:nvSpPr>
        <p:spPr>
          <a:xfrm>
            <a:off x="1208805" y="5085068"/>
            <a:ext cx="47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89D052-5A1A-40EB-B2DF-DB1CC389E813}"/>
              </a:ext>
            </a:extLst>
          </p:cNvPr>
          <p:cNvSpPr txBox="1"/>
          <p:nvPr/>
        </p:nvSpPr>
        <p:spPr>
          <a:xfrm>
            <a:off x="1937341" y="5038902"/>
            <a:ext cx="319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High cost of vote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D61F60-5264-4FC7-9572-FC47766C7E17}"/>
              </a:ext>
            </a:extLst>
          </p:cNvPr>
          <p:cNvSpPr txBox="1"/>
          <p:nvPr/>
        </p:nvSpPr>
        <p:spPr>
          <a:xfrm>
            <a:off x="1937341" y="5495201"/>
            <a:ext cx="9513924" cy="117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Quarantine </a:t>
            </a:r>
            <a:r>
              <a:rPr lang="en-US" altLang="ko-KR" sz="2000" dirty="0" smtClean="0">
                <a:latin typeface="+mn-ea"/>
              </a:rPr>
              <a:t>cost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Polls </a:t>
            </a:r>
            <a:r>
              <a:rPr lang="en-US" altLang="ko-KR" sz="2000" dirty="0">
                <a:latin typeface="+mn-ea"/>
              </a:rPr>
              <a:t>and personnel </a:t>
            </a:r>
            <a:r>
              <a:rPr lang="en-US" altLang="ko-KR" sz="2000" dirty="0" smtClean="0">
                <a:latin typeface="+mn-ea"/>
              </a:rPr>
              <a:t>expenses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Support </a:t>
            </a:r>
            <a:r>
              <a:rPr lang="en-US" altLang="ko-KR" sz="2000" dirty="0">
                <a:latin typeface="+mn-ea"/>
              </a:rPr>
              <a:t>fund of election campaign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3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Overview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46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8885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1594</Words>
  <Application>Microsoft Office PowerPoint</Application>
  <PresentationFormat>와이드스크린</PresentationFormat>
  <Paragraphs>348</Paragraphs>
  <Slides>41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G마켓 산스 TTF Bold</vt:lpstr>
      <vt:lpstr>Arial Black</vt:lpstr>
      <vt:lpstr>Arial</vt:lpstr>
      <vt:lpstr>나눔스퀘어 Light</vt:lpstr>
      <vt:lpstr>나눔스퀘어 Bold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hom3949@naver.com</cp:lastModifiedBy>
  <cp:revision>98</cp:revision>
  <dcterms:created xsi:type="dcterms:W3CDTF">2020-05-25T00:38:46Z</dcterms:created>
  <dcterms:modified xsi:type="dcterms:W3CDTF">2021-12-12T14:56:55Z</dcterms:modified>
</cp:coreProperties>
</file>